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
  </p:notesMasterIdLst>
  <p:sldIdLst>
    <p:sldId id="265" r:id="rId2"/>
    <p:sldId id="257" r:id="rId3"/>
    <p:sldId id="264" r:id="rId4"/>
    <p:sldId id="263" r:id="rId5"/>
  </p:sldIdLst>
  <p:sldSz cx="6858000" cy="9906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5E6"/>
    <a:srgbClr val="F9D8FF"/>
    <a:srgbClr val="E0FFDC"/>
    <a:srgbClr val="634128"/>
    <a:srgbClr val="634129"/>
    <a:srgbClr val="E4FFF9"/>
    <a:srgbClr val="FFE5FF"/>
    <a:srgbClr val="E1374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269D01E-BC32-4049-B463-5C60D7B0CCD2}" styleName="テーマ スタイル 2 - アクセント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76"/>
    <p:restoredTop sz="94769"/>
  </p:normalViewPr>
  <p:slideViewPr>
    <p:cSldViewPr snapToGrid="0" snapToObjects="1">
      <p:cViewPr>
        <p:scale>
          <a:sx n="83" d="100"/>
          <a:sy n="83" d="100"/>
        </p:scale>
        <p:origin x="1824" y="-8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riyuzu1773@outlook.jp" userId="50f5fe124a3f393b" providerId="LiveId" clId="{5FF7062E-3A0D-4E77-A879-7B2902CE7C58}"/>
    <pc:docChg chg="modSld">
      <pc:chgData name="ririyuzu1773@outlook.jp" userId="50f5fe124a3f393b" providerId="LiveId" clId="{5FF7062E-3A0D-4E77-A879-7B2902CE7C58}" dt="2024-09-27T03:19:21.146" v="161" actId="20577"/>
      <pc:docMkLst>
        <pc:docMk/>
      </pc:docMkLst>
      <pc:sldChg chg="modSp mod">
        <pc:chgData name="ririyuzu1773@outlook.jp" userId="50f5fe124a3f393b" providerId="LiveId" clId="{5FF7062E-3A0D-4E77-A879-7B2902CE7C58}" dt="2024-09-27T03:13:13.219" v="159" actId="20577"/>
        <pc:sldMkLst>
          <pc:docMk/>
          <pc:sldMk cId="681155105" sldId="257"/>
        </pc:sldMkLst>
        <pc:graphicFrameChg chg="mod modGraphic">
          <ac:chgData name="ririyuzu1773@outlook.jp" userId="50f5fe124a3f393b" providerId="LiveId" clId="{5FF7062E-3A0D-4E77-A879-7B2902CE7C58}" dt="2024-09-27T03:13:13.219" v="159" actId="20577"/>
          <ac:graphicFrameMkLst>
            <pc:docMk/>
            <pc:sldMk cId="681155105" sldId="257"/>
            <ac:graphicFrameMk id="2" creationId="{00000000-0000-0000-0000-000000000000}"/>
          </ac:graphicFrameMkLst>
        </pc:graphicFrameChg>
      </pc:sldChg>
      <pc:sldChg chg="modSp mod">
        <pc:chgData name="ririyuzu1773@outlook.jp" userId="50f5fe124a3f393b" providerId="LiveId" clId="{5FF7062E-3A0D-4E77-A879-7B2902CE7C58}" dt="2024-09-27T03:19:21.146" v="161" actId="20577"/>
        <pc:sldMkLst>
          <pc:docMk/>
          <pc:sldMk cId="151163768" sldId="263"/>
        </pc:sldMkLst>
        <pc:spChg chg="mod">
          <ac:chgData name="ririyuzu1773@outlook.jp" userId="50f5fe124a3f393b" providerId="LiveId" clId="{5FF7062E-3A0D-4E77-A879-7B2902CE7C58}" dt="2024-09-27T03:19:21.146" v="161" actId="20577"/>
          <ac:spMkLst>
            <pc:docMk/>
            <pc:sldMk cId="151163768" sldId="263"/>
            <ac:spMk id="7" creationId="{00000000-0000-0000-0000-000000000000}"/>
          </ac:spMkLst>
        </pc:spChg>
      </pc:sldChg>
      <pc:sldChg chg="modSp mod">
        <pc:chgData name="ririyuzu1773@outlook.jp" userId="50f5fe124a3f393b" providerId="LiveId" clId="{5FF7062E-3A0D-4E77-A879-7B2902CE7C58}" dt="2024-09-27T03:12:44.076" v="139" actId="20577"/>
        <pc:sldMkLst>
          <pc:docMk/>
          <pc:sldMk cId="2412813140" sldId="265"/>
        </pc:sldMkLst>
        <pc:graphicFrameChg chg="mod modGraphic">
          <ac:chgData name="ririyuzu1773@outlook.jp" userId="50f5fe124a3f393b" providerId="LiveId" clId="{5FF7062E-3A0D-4E77-A879-7B2902CE7C58}" dt="2024-09-27T03:12:44.076" v="139" actId="20577"/>
          <ac:graphicFrameMkLst>
            <pc:docMk/>
            <pc:sldMk cId="2412813140" sldId="265"/>
            <ac:graphicFrameMk id="2" creationId="{00000000-0000-0000-0000-000000000000}"/>
          </ac:graphicFrameMkLst>
        </pc:graphicFrameChg>
      </pc:sldChg>
      <pc:sldChg chg="modSp mod">
        <pc:chgData name="ririyuzu1773@outlook.jp" userId="50f5fe124a3f393b" providerId="LiveId" clId="{5FF7062E-3A0D-4E77-A879-7B2902CE7C58}" dt="2024-09-27T03:12:27.970" v="119" actId="20577"/>
        <pc:sldMkLst>
          <pc:docMk/>
          <pc:sldMk cId="601987882" sldId="270"/>
        </pc:sldMkLst>
        <pc:graphicFrameChg chg="mod modGraphic">
          <ac:chgData name="ririyuzu1773@outlook.jp" userId="50f5fe124a3f393b" providerId="LiveId" clId="{5FF7062E-3A0D-4E77-A879-7B2902CE7C58}" dt="2024-09-27T03:12:27.970" v="119" actId="20577"/>
          <ac:graphicFrameMkLst>
            <pc:docMk/>
            <pc:sldMk cId="601987882" sldId="270"/>
            <ac:graphicFrameMk id="2"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20FA9E-E77E-1E42-9FA4-BF559CD2D34C}" type="datetimeFigureOut">
              <a:rPr kumimoji="1" lang="ja-JP" altLang="en-US" smtClean="0"/>
              <a:t>2025/12/18</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6CB7FC-C2C3-ED4D-8D79-7E320C738C57}" type="slidenum">
              <a:rPr kumimoji="1" lang="ja-JP" altLang="en-US" smtClean="0"/>
              <a:t>‹#›</a:t>
            </a:fld>
            <a:endParaRPr kumimoji="1" lang="ja-JP" altLang="en-US"/>
          </a:p>
        </p:txBody>
      </p:sp>
    </p:spTree>
    <p:extLst>
      <p:ext uri="{BB962C8B-B14F-4D97-AF65-F5344CB8AC3E}">
        <p14:creationId xmlns:p14="http://schemas.microsoft.com/office/powerpoint/2010/main" val="147443120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36CB7FC-C2C3-ED4D-8D79-7E320C738C57}" type="slidenum">
              <a:rPr kumimoji="1" lang="ja-JP" altLang="en-US" smtClean="0"/>
              <a:t>3</a:t>
            </a:fld>
            <a:endParaRPr kumimoji="1" lang="ja-JP" altLang="en-US"/>
          </a:p>
        </p:txBody>
      </p:sp>
    </p:spTree>
    <p:extLst>
      <p:ext uri="{BB962C8B-B14F-4D97-AF65-F5344CB8AC3E}">
        <p14:creationId xmlns:p14="http://schemas.microsoft.com/office/powerpoint/2010/main" val="3251325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プレースホルダーまでドラッグするかアイコンをクリックして図を追加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DD29E77-BC44-5B48-B658-6F4BB734B1A2}" type="datetimeFigureOut">
              <a:rPr kumimoji="1" lang="ja-JP" altLang="en-US" smtClean="0"/>
              <a:t>2025/12/18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E2A4EA-BA04-FF43-B33D-242C59A36FE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DD29E77-BC44-5B48-B658-6F4BB734B1A2}" type="datetimeFigureOut">
              <a:rPr kumimoji="1" lang="ja-JP" altLang="en-US" smtClean="0"/>
              <a:t>2025/12/18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EE2A4EA-BA04-FF43-B33D-242C59A36FEC}" type="slidenum">
              <a:rPr kumimoji="1" lang="ja-JP" altLang="en-US" smtClean="0"/>
              <a:t>‹#›</a:t>
            </a:fld>
            <a:endParaRPr kumimoji="1" lang="ja-JP" altLang="en-US"/>
          </a:p>
        </p:txBody>
      </p:sp>
    </p:spTree>
    <p:extLst>
      <p:ext uri="{BB962C8B-B14F-4D97-AF65-F5344CB8AC3E}">
        <p14:creationId xmlns:p14="http://schemas.microsoft.com/office/powerpoint/2010/main" val="3967352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hirao.happinesshoikuen@gmail.com"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rotWithShape="1">
          <a:blip r:embed="rId2">
            <a:extLst>
              <a:ext uri="{28A0092B-C50C-407E-A947-70E740481C1C}">
                <a14:useLocalDpi xmlns:a14="http://schemas.microsoft.com/office/drawing/2010/main" val="0"/>
              </a:ext>
            </a:extLst>
          </a:blip>
          <a:srcRect t="34832" b="36331"/>
          <a:stretch/>
        </p:blipFill>
        <p:spPr>
          <a:xfrm>
            <a:off x="6059838" y="9635911"/>
            <a:ext cx="761398" cy="219566"/>
          </a:xfrm>
          <a:prstGeom prst="rect">
            <a:avLst/>
          </a:prstGeom>
        </p:spPr>
      </p:pic>
      <p:graphicFrame>
        <p:nvGraphicFramePr>
          <p:cNvPr id="2" name="表 1"/>
          <p:cNvGraphicFramePr>
            <a:graphicFrameLocks noGrp="1"/>
          </p:cNvGraphicFramePr>
          <p:nvPr>
            <p:extLst>
              <p:ext uri="{D42A27DB-BD31-4B8C-83A1-F6EECF244321}">
                <p14:modId xmlns:p14="http://schemas.microsoft.com/office/powerpoint/2010/main" val="967220355"/>
              </p:ext>
            </p:extLst>
          </p:nvPr>
        </p:nvGraphicFramePr>
        <p:xfrm>
          <a:off x="368380" y="934574"/>
          <a:ext cx="6326887" cy="8929421"/>
        </p:xfrm>
        <a:graphic>
          <a:graphicData uri="http://schemas.openxmlformats.org/drawingml/2006/table">
            <a:tbl>
              <a:tblPr firstRow="1" bandRow="1">
                <a:tableStyleId>{2D5ABB26-0587-4C30-8999-92F81FD0307C}</a:tableStyleId>
              </a:tblPr>
              <a:tblGrid>
                <a:gridCol w="1165936">
                  <a:extLst>
                    <a:ext uri="{9D8B030D-6E8A-4147-A177-3AD203B41FA5}">
                      <a16:colId xmlns:a16="http://schemas.microsoft.com/office/drawing/2014/main" val="20000"/>
                    </a:ext>
                  </a:extLst>
                </a:gridCol>
                <a:gridCol w="5160951">
                  <a:extLst>
                    <a:ext uri="{9D8B030D-6E8A-4147-A177-3AD203B41FA5}">
                      <a16:colId xmlns:a16="http://schemas.microsoft.com/office/drawing/2014/main" val="20001"/>
                    </a:ext>
                  </a:extLst>
                </a:gridCol>
              </a:tblGrid>
              <a:tr h="31884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募集職種</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pPr algn="l"/>
                      <a:r>
                        <a:rPr kumimoji="1" lang="ja-JP" altLang="en-US" sz="1100" b="1" dirty="0">
                          <a:solidFill>
                            <a:srgbClr val="634129"/>
                          </a:solidFill>
                          <a:latin typeface="Tsukushi A Round Gothic Bold" charset="-128"/>
                          <a:ea typeface="Tsukushi A Round Gothic Bold" charset="-128"/>
                          <a:cs typeface="Tsukushi A Round Gothic Bold" charset="-128"/>
                        </a:rPr>
                        <a:t>保育士</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0"/>
                  </a:ext>
                </a:extLst>
              </a:tr>
              <a:tr h="276045">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雇用形態</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正規職員</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1"/>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仕事内容</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pPr rtl="0" fontAlgn="base"/>
                      <a:r>
                        <a:rPr kumimoji="1" lang="ja-JP" altLang="ja-JP" sz="1100" b="1" i="0" kern="1200">
                          <a:solidFill>
                            <a:srgbClr val="634128"/>
                          </a:solidFill>
                          <a:effectLst/>
                          <a:latin typeface="BIZ UDPゴシック" panose="020B0400000000000000" pitchFamily="50" charset="-128"/>
                          <a:ea typeface="Tsukushi A Round Gothic Bold"/>
                          <a:cs typeface="+mn-cs"/>
                        </a:rPr>
                        <a:t>子どもの</a:t>
                      </a:r>
                      <a:r>
                        <a:rPr kumimoji="1" lang="ja-JP" altLang="en-US" sz="1100" b="1" i="0" kern="1200">
                          <a:solidFill>
                            <a:srgbClr val="634128"/>
                          </a:solidFill>
                          <a:effectLst/>
                          <a:latin typeface="BIZ UDPゴシック" panose="020B0400000000000000" pitchFamily="50" charset="-128"/>
                          <a:ea typeface="Tsukushi A Round Gothic Bold"/>
                          <a:cs typeface="+mn-cs"/>
                        </a:rPr>
                        <a:t>自分で成長しようとする力</a:t>
                      </a:r>
                      <a:r>
                        <a:rPr kumimoji="1" lang="ja-JP" altLang="ja-JP" sz="1100" b="1" i="0" kern="1200">
                          <a:solidFill>
                            <a:srgbClr val="634128"/>
                          </a:solidFill>
                          <a:effectLst/>
                          <a:latin typeface="BIZ UDPゴシック" panose="020B0400000000000000" pitchFamily="50" charset="-128"/>
                          <a:ea typeface="Tsukushi A Round Gothic Bold"/>
                          <a:cs typeface="+mn-cs"/>
                        </a:rPr>
                        <a:t>を信じ、</a:t>
                      </a:r>
                      <a:r>
                        <a:rPr kumimoji="1" lang="ja-JP" altLang="en-US" sz="1100" b="1" i="0" kern="1200">
                          <a:solidFill>
                            <a:srgbClr val="634128"/>
                          </a:solidFill>
                          <a:effectLst/>
                          <a:latin typeface="BIZ UDPゴシック" panose="020B0400000000000000" pitchFamily="50" charset="-128"/>
                          <a:ea typeface="Tsukushi A Round Gothic Bold"/>
                          <a:cs typeface="+mn-cs"/>
                        </a:rPr>
                        <a:t>私たちは子どもの</a:t>
                      </a:r>
                      <a:r>
                        <a:rPr kumimoji="1" lang="ja-JP" altLang="ja-JP" sz="1100" b="1" i="0" kern="1200">
                          <a:solidFill>
                            <a:srgbClr val="634128"/>
                          </a:solidFill>
                          <a:effectLst/>
                          <a:latin typeface="BIZ UDPゴシック" panose="020B0400000000000000" pitchFamily="50" charset="-128"/>
                          <a:ea typeface="Tsukushi A Round Gothic Bold"/>
                          <a:cs typeface="+mn-cs"/>
                        </a:rPr>
                        <a:t>「自分でできた」をお手伝いします。</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ja-JP" altLang="ja-JP" sz="1100" b="1" i="0" kern="1200">
                          <a:solidFill>
                            <a:srgbClr val="634128"/>
                          </a:solidFill>
                          <a:effectLst/>
                          <a:latin typeface="BIZ UDPゴシック" panose="020B0400000000000000" pitchFamily="50" charset="-128"/>
                          <a:ea typeface="Tsukushi A Round Gothic Bold"/>
                          <a:cs typeface="+mn-cs"/>
                        </a:rPr>
                        <a:t>・家庭的な環境で、歩行までを支援する</a:t>
                      </a:r>
                      <a:r>
                        <a:rPr kumimoji="1" lang="en-US" altLang="ja-JP" sz="1100" b="1" i="0" kern="1200" dirty="0">
                          <a:solidFill>
                            <a:srgbClr val="634128"/>
                          </a:solidFill>
                          <a:effectLst/>
                          <a:latin typeface="BIZ UDPゴシック" panose="020B0400000000000000" pitchFamily="50" charset="-128"/>
                          <a:ea typeface="Tsukushi A Round Gothic Bold"/>
                          <a:cs typeface="+mn-cs"/>
                        </a:rPr>
                        <a:t>0</a:t>
                      </a:r>
                      <a:r>
                        <a:rPr kumimoji="1" lang="ja-JP" altLang="ja-JP" sz="1100" b="1" i="0" kern="1200">
                          <a:solidFill>
                            <a:srgbClr val="634128"/>
                          </a:solidFill>
                          <a:effectLst/>
                          <a:latin typeface="BIZ UDPゴシック" panose="020B0400000000000000" pitchFamily="50" charset="-128"/>
                          <a:ea typeface="Tsukushi A Round Gothic Bold"/>
                          <a:cs typeface="+mn-cs"/>
                        </a:rPr>
                        <a:t>歳児（</a:t>
                      </a:r>
                      <a:r>
                        <a:rPr kumimoji="1" lang="ja-JP" altLang="en-US" sz="1100" b="1" i="0" kern="1200">
                          <a:solidFill>
                            <a:srgbClr val="634128"/>
                          </a:solidFill>
                          <a:effectLst/>
                          <a:latin typeface="BIZ UDPゴシック" panose="020B0400000000000000" pitchFamily="50" charset="-128"/>
                          <a:ea typeface="Tsukushi A Round Gothic Bold"/>
                          <a:cs typeface="+mn-cs"/>
                        </a:rPr>
                        <a:t>約</a:t>
                      </a:r>
                      <a:r>
                        <a:rPr kumimoji="1" lang="en-US" altLang="ja-JP" sz="1100" b="1" i="0" kern="1200" dirty="0">
                          <a:solidFill>
                            <a:srgbClr val="634128"/>
                          </a:solidFill>
                          <a:effectLst/>
                          <a:latin typeface="BIZ UDPゴシック" panose="020B0400000000000000" pitchFamily="50" charset="-128"/>
                          <a:ea typeface="Tsukushi A Round Gothic Bold"/>
                          <a:cs typeface="+mn-cs"/>
                        </a:rPr>
                        <a:t>5</a:t>
                      </a:r>
                      <a:r>
                        <a:rPr kumimoji="1" lang="ja-JP" altLang="ja-JP" sz="1100" b="1" i="0" kern="1200">
                          <a:solidFill>
                            <a:srgbClr val="634128"/>
                          </a:solidFill>
                          <a:effectLst/>
                          <a:latin typeface="BIZ UDPゴシック" panose="020B0400000000000000" pitchFamily="50" charset="-128"/>
                          <a:ea typeface="Tsukushi A Round Gothic Bold"/>
                          <a:cs typeface="+mn-cs"/>
                        </a:rPr>
                        <a:t>名）</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ja-JP" altLang="ja-JP" sz="1100" b="1" i="0" kern="1200">
                          <a:solidFill>
                            <a:srgbClr val="634128"/>
                          </a:solidFill>
                          <a:effectLst/>
                          <a:latin typeface="BIZ UDPゴシック" panose="020B0400000000000000" pitchFamily="50" charset="-128"/>
                          <a:ea typeface="Tsukushi A Round Gothic Bold"/>
                          <a:cs typeface="+mn-cs"/>
                        </a:rPr>
                        <a:t>・自分の身の回りのこと、日常生活の練習を行う</a:t>
                      </a:r>
                      <a:r>
                        <a:rPr kumimoji="1" lang="en-US" altLang="ja-JP" sz="1100" b="1" i="0" kern="1200" dirty="0">
                          <a:solidFill>
                            <a:srgbClr val="634128"/>
                          </a:solidFill>
                          <a:effectLst/>
                          <a:latin typeface="BIZ UDPゴシック" panose="020B0400000000000000" pitchFamily="50" charset="-128"/>
                          <a:ea typeface="Tsukushi A Round Gothic Bold"/>
                          <a:cs typeface="+mn-cs"/>
                        </a:rPr>
                        <a:t>1.2</a:t>
                      </a:r>
                      <a:r>
                        <a:rPr kumimoji="1" lang="ja-JP" altLang="ja-JP" sz="1100" b="1" i="0" kern="1200">
                          <a:solidFill>
                            <a:srgbClr val="634128"/>
                          </a:solidFill>
                          <a:effectLst/>
                          <a:latin typeface="BIZ UDPゴシック" panose="020B0400000000000000" pitchFamily="50" charset="-128"/>
                          <a:ea typeface="Tsukushi A Round Gothic Bold"/>
                          <a:cs typeface="+mn-cs"/>
                        </a:rPr>
                        <a:t>歳児（</a:t>
                      </a:r>
                      <a:r>
                        <a:rPr kumimoji="1" lang="ja-JP" altLang="en-US" sz="1100" b="1" i="0" kern="1200">
                          <a:solidFill>
                            <a:srgbClr val="634128"/>
                          </a:solidFill>
                          <a:effectLst/>
                          <a:latin typeface="BIZ UDPゴシック" panose="020B0400000000000000" pitchFamily="50" charset="-128"/>
                          <a:ea typeface="Tsukushi A Round Gothic Bold"/>
                          <a:cs typeface="+mn-cs"/>
                        </a:rPr>
                        <a:t>約</a:t>
                      </a:r>
                      <a:r>
                        <a:rPr kumimoji="1" lang="en-US" altLang="ja-JP" sz="1100" b="1" i="0" kern="1200" dirty="0">
                          <a:solidFill>
                            <a:srgbClr val="634128"/>
                          </a:solidFill>
                          <a:effectLst/>
                          <a:latin typeface="BIZ UDPゴシック" panose="020B0400000000000000" pitchFamily="50" charset="-128"/>
                          <a:ea typeface="Tsukushi A Round Gothic Bold"/>
                          <a:cs typeface="+mn-cs"/>
                        </a:rPr>
                        <a:t>14</a:t>
                      </a:r>
                      <a:r>
                        <a:rPr kumimoji="1" lang="ja-JP" altLang="ja-JP" sz="1100" b="1" i="0" kern="1200">
                          <a:solidFill>
                            <a:srgbClr val="634128"/>
                          </a:solidFill>
                          <a:effectLst/>
                          <a:latin typeface="BIZ UDPゴシック" panose="020B0400000000000000" pitchFamily="50" charset="-128"/>
                          <a:ea typeface="Tsukushi A Round Gothic Bold"/>
                          <a:cs typeface="+mn-cs"/>
                        </a:rPr>
                        <a:t>名）</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ja-JP" altLang="ja-JP" sz="1100" b="1" i="0" kern="1200">
                          <a:solidFill>
                            <a:srgbClr val="634128"/>
                          </a:solidFill>
                          <a:effectLst/>
                          <a:latin typeface="BIZ UDPゴシック" panose="020B0400000000000000" pitchFamily="50" charset="-128"/>
                          <a:ea typeface="Tsukushi A Round Gothic Bold"/>
                          <a:cs typeface="+mn-cs"/>
                        </a:rPr>
                        <a:t>どちらかのクラス</a:t>
                      </a:r>
                      <a:r>
                        <a:rPr kumimoji="1" lang="ja-JP" altLang="en-US" sz="1100" b="1" i="0" kern="1200">
                          <a:solidFill>
                            <a:srgbClr val="634128"/>
                          </a:solidFill>
                          <a:effectLst/>
                          <a:latin typeface="BIZ UDPゴシック" panose="020B0400000000000000" pitchFamily="50" charset="-128"/>
                          <a:ea typeface="Tsukushi A Round Gothic Bold"/>
                          <a:cs typeface="+mn-cs"/>
                        </a:rPr>
                        <a:t>で</a:t>
                      </a:r>
                      <a:r>
                        <a:rPr kumimoji="1" lang="ja-JP" altLang="ja-JP" sz="1100" b="1" i="0" kern="1200">
                          <a:solidFill>
                            <a:srgbClr val="634128"/>
                          </a:solidFill>
                          <a:effectLst/>
                          <a:latin typeface="BIZ UDPゴシック" panose="020B0400000000000000" pitchFamily="50" charset="-128"/>
                          <a:ea typeface="Tsukushi A Round Gothic Bold"/>
                          <a:cs typeface="+mn-cs"/>
                        </a:rPr>
                        <a:t>担任を</a:t>
                      </a:r>
                      <a:r>
                        <a:rPr kumimoji="1" lang="ja-JP" altLang="en-US" sz="1100" b="1" i="0" kern="1200">
                          <a:solidFill>
                            <a:srgbClr val="634128"/>
                          </a:solidFill>
                          <a:effectLst/>
                          <a:latin typeface="BIZ UDPゴシック" panose="020B0400000000000000" pitchFamily="50" charset="-128"/>
                          <a:ea typeface="Tsukushi A Round Gothic Bold"/>
                          <a:cs typeface="+mn-cs"/>
                        </a:rPr>
                        <a:t>して</a:t>
                      </a:r>
                      <a:r>
                        <a:rPr kumimoji="1" lang="ja-JP" altLang="ja-JP" sz="1100" b="1" i="0" kern="1200">
                          <a:solidFill>
                            <a:srgbClr val="634128"/>
                          </a:solidFill>
                          <a:effectLst/>
                          <a:latin typeface="BIZ UDPゴシック" panose="020B0400000000000000" pitchFamily="50" charset="-128"/>
                          <a:ea typeface="Tsukushi A Round Gothic Bold"/>
                          <a:cs typeface="+mn-cs"/>
                        </a:rPr>
                        <a:t>いただきます。</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en-US" altLang="ja-JP" sz="1100" b="1" i="0" kern="1200" dirty="0">
                          <a:solidFill>
                            <a:srgbClr val="634128"/>
                          </a:solidFill>
                          <a:effectLst/>
                          <a:latin typeface="BIZ UDPゴシック" panose="020B0400000000000000" pitchFamily="50" charset="-128"/>
                          <a:ea typeface="Tsukushi A Round Gothic Bold"/>
                          <a:cs typeface="+mn-cs"/>
                        </a:rPr>
                        <a:t>※</a:t>
                      </a:r>
                      <a:r>
                        <a:rPr kumimoji="1" lang="ja-JP" altLang="ja-JP" sz="1100" b="1" i="0" kern="1200">
                          <a:solidFill>
                            <a:srgbClr val="634128"/>
                          </a:solidFill>
                          <a:effectLst/>
                          <a:latin typeface="BIZ UDPゴシック" panose="020B0400000000000000" pitchFamily="50" charset="-128"/>
                          <a:ea typeface="Tsukushi A Round Gothic Bold"/>
                          <a:cs typeface="+mn-cs"/>
                        </a:rPr>
                        <a:t>子どもの発達、モンテッソーリ教育に関する園内研修あり </a:t>
                      </a:r>
                      <a:br>
                        <a:rPr kumimoji="1" lang="en-US" altLang="ja-JP" sz="1100" b="1" i="0" kern="1200" dirty="0">
                          <a:solidFill>
                            <a:srgbClr val="634128"/>
                          </a:solidFill>
                          <a:effectLst/>
                          <a:latin typeface="BIZ UDPゴシック" panose="020B0400000000000000" pitchFamily="50" charset="-128"/>
                          <a:ea typeface="Tsukushi A Round Gothic Bold"/>
                          <a:cs typeface="+mn-cs"/>
                        </a:rPr>
                      </a:br>
                      <a:r>
                        <a:rPr kumimoji="1" lang="ja-JP" altLang="en-US" sz="1100" b="1" i="0" kern="1200">
                          <a:solidFill>
                            <a:srgbClr val="634128"/>
                          </a:solidFill>
                          <a:effectLst/>
                          <a:latin typeface="BIZ UDPゴシック" panose="020B0400000000000000" pitchFamily="50" charset="-128"/>
                          <a:ea typeface="Tsukushi A Round Gothic Bold"/>
                          <a:cs typeface="+mn-cs"/>
                        </a:rPr>
                        <a:t>モンテッソーリ環境初心者でも大丈夫！！大人も子どもと一緒に成長できます。</a:t>
                      </a:r>
                      <a:endParaRPr kumimoji="1" lang="en-US" altLang="ja-JP" sz="1100" b="0" i="0" kern="1200" dirty="0">
                        <a:solidFill>
                          <a:srgbClr val="634128"/>
                        </a:solidFill>
                        <a:effectLst/>
                        <a:latin typeface="BIZ UDPゴシック" panose="020B0400000000000000" pitchFamily="50" charset="-128"/>
                        <a:ea typeface="Tsukushi A Round Gothic Regular"/>
                        <a:cs typeface="+mn-cs"/>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2"/>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給与</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給与：月給</a:t>
                      </a:r>
                      <a:r>
                        <a:rPr kumimoji="1" lang="en-US" altLang="ja-JP" sz="1100" b="1" dirty="0">
                          <a:solidFill>
                            <a:srgbClr val="634129"/>
                          </a:solidFill>
                          <a:latin typeface="Tsukushi A Round Gothic Bold" charset="-128"/>
                          <a:ea typeface="Tsukushi A Round Gothic Bold" charset="-128"/>
                          <a:cs typeface="Tsukushi A Round Gothic Bold" charset="-128"/>
                        </a:rPr>
                        <a:t>200,000</a:t>
                      </a:r>
                      <a:r>
                        <a:rPr kumimoji="1" lang="ja-JP" altLang="en-US" sz="1100" b="1" dirty="0">
                          <a:solidFill>
                            <a:srgbClr val="634129"/>
                          </a:solidFill>
                          <a:latin typeface="Tsukushi A Round Gothic Bold" charset="-128"/>
                          <a:ea typeface="Tsukushi A Round Gothic Bold" charset="-128"/>
                          <a:cs typeface="Tsukushi A Round Gothic Bold" charset="-128"/>
                        </a:rPr>
                        <a:t>円</a:t>
                      </a: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（経験、能力</a:t>
                      </a:r>
                      <a:r>
                        <a:rPr kumimoji="1" lang="ja-JP" altLang="en-US" sz="1100" b="1">
                          <a:solidFill>
                            <a:srgbClr val="634129"/>
                          </a:solidFill>
                          <a:latin typeface="Tsukushi A Round Gothic Bold" charset="-128"/>
                          <a:ea typeface="Tsukushi A Round Gothic Bold" charset="-128"/>
                          <a:cs typeface="Tsukushi A Round Gothic Bold" charset="-128"/>
                        </a:rPr>
                        <a:t>に応じて手当</a:t>
                      </a:r>
                      <a:r>
                        <a:rPr kumimoji="1" lang="ja-JP" altLang="en-US" sz="1100" b="1" dirty="0">
                          <a:solidFill>
                            <a:srgbClr val="634129"/>
                          </a:solidFill>
                          <a:latin typeface="Tsukushi A Round Gothic Bold" charset="-128"/>
                          <a:ea typeface="Tsukushi A Round Gothic Bold" charset="-128"/>
                          <a:cs typeface="Tsukushi A Round Gothic Bold" charset="-128"/>
                        </a:rPr>
                        <a:t>あり）</a:t>
                      </a:r>
                      <a:br>
                        <a:rPr kumimoji="1" lang="en-US" altLang="ja-JP" sz="1100" b="1" dirty="0">
                          <a:solidFill>
                            <a:srgbClr val="634129"/>
                          </a:solidFill>
                          <a:latin typeface="Tsukushi A Round Gothic Bold" charset="-128"/>
                          <a:ea typeface="Tsukushi A Round Gothic Bold" charset="-128"/>
                          <a:cs typeface="Tsukushi A Round Gothic Bold" charset="-128"/>
                        </a:rPr>
                      </a:b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試用期間３カ月</a:t>
                      </a:r>
                      <a:r>
                        <a:rPr kumimoji="1" lang="ja-JP" altLang="en-US" sz="1100" b="1">
                          <a:solidFill>
                            <a:srgbClr val="634129"/>
                          </a:solidFill>
                          <a:latin typeface="Tsukushi A Round Gothic Bold" charset="-128"/>
                          <a:ea typeface="Tsukushi A Round Gothic Bold" charset="-128"/>
                          <a:cs typeface="Tsukushi A Round Gothic Bold" charset="-128"/>
                        </a:rPr>
                        <a:t>経過のち、面談後に正規</a:t>
                      </a:r>
                      <a:r>
                        <a:rPr kumimoji="1" lang="ja-JP" altLang="en-US" sz="1100" b="1" dirty="0">
                          <a:solidFill>
                            <a:srgbClr val="634129"/>
                          </a:solidFill>
                          <a:latin typeface="Tsukushi A Round Gothic Bold" charset="-128"/>
                          <a:ea typeface="Tsukushi A Round Gothic Bold" charset="-128"/>
                          <a:cs typeface="Tsukushi A Round Gothic Bold" charset="-128"/>
                        </a:rPr>
                        <a:t>職員と</a:t>
                      </a:r>
                      <a:r>
                        <a:rPr kumimoji="1" lang="ja-JP" altLang="en-US" sz="1100" b="1">
                          <a:solidFill>
                            <a:srgbClr val="634129"/>
                          </a:solidFill>
                          <a:latin typeface="Tsukushi A Round Gothic Bold" charset="-128"/>
                          <a:ea typeface="Tsukushi A Round Gothic Bold" charset="-128"/>
                          <a:cs typeface="Tsukushi A Round Gothic Bold" charset="-128"/>
                        </a:rPr>
                        <a:t>して雇用</a:t>
                      </a:r>
                      <a:br>
                        <a:rPr kumimoji="1" lang="en-US" altLang="ja-JP" sz="1100" b="1" dirty="0">
                          <a:solidFill>
                            <a:srgbClr val="634129"/>
                          </a:solidFill>
                          <a:latin typeface="Tsukushi A Round Gothic Bold" charset="-128"/>
                          <a:ea typeface="Tsukushi A Round Gothic Bold" charset="-128"/>
                          <a:cs typeface="Tsukushi A Round Gothic Bold" charset="-128"/>
                        </a:rPr>
                      </a:b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a:solidFill>
                            <a:srgbClr val="634129"/>
                          </a:solidFill>
                          <a:latin typeface="Tsukushi A Round Gothic Bold" charset="-128"/>
                          <a:ea typeface="Tsukushi A Round Gothic Bold" charset="-128"/>
                          <a:cs typeface="Tsukushi A Round Gothic Bold" charset="-128"/>
                        </a:rPr>
                        <a:t>処遇改善加算</a:t>
                      </a:r>
                      <a:r>
                        <a:rPr kumimoji="1" lang="en-US" altLang="ja-JP" sz="1100" b="1" dirty="0" err="1">
                          <a:solidFill>
                            <a:srgbClr val="634129"/>
                          </a:solidFill>
                          <a:latin typeface="Tsukushi A Round Gothic Bold" charset="-128"/>
                          <a:ea typeface="Tsukushi A Round Gothic Bold" charset="-128"/>
                          <a:cs typeface="Tsukushi A Round Gothic Bold" charset="-128"/>
                        </a:rPr>
                        <a:t>Ⅰ,Ⅱ,Ⅲ</a:t>
                      </a:r>
                      <a:r>
                        <a:rPr kumimoji="1" lang="ja-JP" altLang="en-US" sz="1100" b="1">
                          <a:solidFill>
                            <a:srgbClr val="634129"/>
                          </a:solidFill>
                          <a:latin typeface="Tsukushi A Round Gothic Bold" charset="-128"/>
                          <a:ea typeface="Tsukushi A Round Gothic Bold" charset="-128"/>
                          <a:cs typeface="Tsukushi A Round Gothic Bold" charset="-128"/>
                        </a:rPr>
                        <a:t>導入園です</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a:solidFill>
                            <a:srgbClr val="634129"/>
                          </a:solidFill>
                          <a:latin typeface="Tsukushi A Round Gothic Bold" charset="-128"/>
                          <a:ea typeface="Tsukushi A Round Gothic Bold" charset="-128"/>
                          <a:cs typeface="Tsukushi A Round Gothic Bold" charset="-128"/>
                        </a:rPr>
                        <a:t>賞与：業績に応じて</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3"/>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勤務地</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ハピネス保育園　平尾ビレッジ（福岡市中央区平尾</a:t>
                      </a:r>
                      <a:r>
                        <a:rPr kumimoji="1" lang="en-US" altLang="ja-JP" sz="1100" b="1" dirty="0">
                          <a:solidFill>
                            <a:srgbClr val="634129"/>
                          </a:solidFill>
                          <a:latin typeface="Tsukushi A Round Gothic Bold" charset="-128"/>
                          <a:ea typeface="Tsukushi A Round Gothic Bold" charset="-128"/>
                          <a:cs typeface="Tsukushi A Round Gothic Bold" charset="-128"/>
                        </a:rPr>
                        <a:t>2-4-8</a:t>
                      </a:r>
                      <a:r>
                        <a:rPr kumimoji="1" lang="ja-JP" altLang="en-US" sz="1100" b="1" dirty="0">
                          <a:solidFill>
                            <a:srgbClr val="634129"/>
                          </a:solidFill>
                          <a:latin typeface="Tsukushi A Round Gothic Bold" charset="-128"/>
                          <a:ea typeface="Tsukushi A Round Gothic Bold" charset="-128"/>
                          <a:cs typeface="Tsukushi A Round Gothic Bold" charset="-128"/>
                        </a:rPr>
                        <a:t>）</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西鉄大牟田線　平尾駅より徒歩２分</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4"/>
                  </a:ext>
                </a:extLst>
              </a:tr>
              <a:tr h="312776">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勤務開始</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要相談</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5"/>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勤務時間</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r>
                        <a:rPr kumimoji="1" lang="en-US" altLang="ja-JP" sz="1100" b="1" dirty="0">
                          <a:solidFill>
                            <a:srgbClr val="634129"/>
                          </a:solidFill>
                          <a:latin typeface="Tsukushi A Round Gothic Bold" charset="-128"/>
                          <a:ea typeface="Tsukushi A Round Gothic Bold" charset="-128"/>
                          <a:cs typeface="Tsukushi A Round Gothic Bold" charset="-128"/>
                        </a:rPr>
                        <a:t>7</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20</a:t>
                      </a:r>
                      <a:r>
                        <a:rPr kumimoji="1" lang="ja-JP" altLang="en-US" sz="1100" b="1">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a:solidFill>
                            <a:srgbClr val="634129"/>
                          </a:solidFill>
                          <a:latin typeface="Tsukushi A Round Gothic Bold" charset="-128"/>
                          <a:ea typeface="Tsukushi A Round Gothic Bold" charset="-128"/>
                          <a:cs typeface="Tsukushi A Round Gothic Bold" charset="-128"/>
                        </a:rPr>
                        <a:t>の中での８時間勤務の変形労働時間制（休憩</a:t>
                      </a:r>
                      <a:r>
                        <a:rPr kumimoji="1" lang="en-US" altLang="ja-JP" sz="1100" b="1" dirty="0">
                          <a:solidFill>
                            <a:srgbClr val="634129"/>
                          </a:solidFill>
                          <a:latin typeface="Tsukushi A Round Gothic Bold" charset="-128"/>
                          <a:ea typeface="Tsukushi A Round Gothic Bold" charset="-128"/>
                          <a:cs typeface="Tsukushi A Round Gothic Bold" charset="-128"/>
                        </a:rPr>
                        <a:t>60</a:t>
                      </a:r>
                      <a:r>
                        <a:rPr kumimoji="1" lang="ja-JP" altLang="en-US" sz="1100" b="1">
                          <a:solidFill>
                            <a:srgbClr val="634129"/>
                          </a:solidFill>
                          <a:latin typeface="Tsukushi A Round Gothic Bold" charset="-128"/>
                          <a:ea typeface="Tsukushi A Round Gothic Bold" charset="-128"/>
                          <a:cs typeface="Tsukushi A Round Gothic Bold" charset="-128"/>
                        </a:rPr>
                        <a:t>分）</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①</a:t>
                      </a:r>
                      <a:r>
                        <a:rPr kumimoji="1" lang="en-US" altLang="ja-JP" sz="1100" b="1" dirty="0">
                          <a:solidFill>
                            <a:srgbClr val="634129"/>
                          </a:solidFill>
                          <a:latin typeface="Tsukushi A Round Gothic Bold" charset="-128"/>
                          <a:ea typeface="Tsukushi A Round Gothic Bold" charset="-128"/>
                          <a:cs typeface="Tsukushi A Round Gothic Bold" charset="-128"/>
                        </a:rPr>
                        <a:t>7</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16</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②</a:t>
                      </a:r>
                      <a:r>
                        <a:rPr kumimoji="1" lang="en-US" altLang="ja-JP" sz="1100" b="1" dirty="0">
                          <a:solidFill>
                            <a:srgbClr val="634129"/>
                          </a:solidFill>
                          <a:latin typeface="Tsukushi A Round Gothic Bold" charset="-128"/>
                          <a:ea typeface="Tsukushi A Round Gothic Bold" charset="-128"/>
                          <a:cs typeface="Tsukushi A Round Gothic Bold" charset="-128"/>
                        </a:rPr>
                        <a:t>8</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30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17</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30</a:t>
                      </a:r>
                      <a:r>
                        <a:rPr kumimoji="1" lang="ja-JP" altLang="en-US" sz="1100" b="1">
                          <a:solidFill>
                            <a:srgbClr val="634129"/>
                          </a:solidFill>
                          <a:latin typeface="Tsukushi A Round Gothic Bold" charset="-128"/>
                          <a:ea typeface="Tsukushi A Round Gothic Bold" charset="-128"/>
                          <a:cs typeface="Tsukushi A Round Gothic Bold" charset="-128"/>
                        </a:rPr>
                        <a:t>③</a:t>
                      </a:r>
                      <a:r>
                        <a:rPr kumimoji="1" lang="en-US" altLang="ja-JP" sz="1100" b="1" dirty="0">
                          <a:solidFill>
                            <a:srgbClr val="634129"/>
                          </a:solidFill>
                          <a:latin typeface="Tsukushi A Round Gothic Bold" charset="-128"/>
                          <a:ea typeface="Tsukushi A Round Gothic Bold" charset="-128"/>
                          <a:cs typeface="Tsukushi A Round Gothic Bold" charset="-128"/>
                        </a:rPr>
                        <a:t>9</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18</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p>
                    <a:p>
                      <a:r>
                        <a:rPr kumimoji="1" lang="en-US" altLang="ja-JP" sz="1100" b="1" dirty="0">
                          <a:solidFill>
                            <a:srgbClr val="634129"/>
                          </a:solidFill>
                          <a:latin typeface="Tsukushi A Round Gothic Bold" charset="-128"/>
                          <a:ea typeface="Tsukushi A Round Gothic Bold" charset="-128"/>
                          <a:cs typeface="Tsukushi A Round Gothic Bold" charset="-128"/>
                        </a:rPr>
                        <a:t>④10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19</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19:00〜20</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a:solidFill>
                            <a:srgbClr val="634129"/>
                          </a:solidFill>
                          <a:latin typeface="Tsukushi A Round Gothic Bold" charset="-128"/>
                          <a:ea typeface="Tsukushi A Round Gothic Bold" charset="-128"/>
                          <a:cs typeface="Tsukushi A Round Gothic Bold" charset="-128"/>
                        </a:rPr>
                        <a:t>までは超過勤務手当にて対応）</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6"/>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休日</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日、祝日　年間休日</a:t>
                      </a:r>
                      <a:r>
                        <a:rPr kumimoji="1" lang="en-US" altLang="ja-JP" sz="1100" b="1" dirty="0">
                          <a:solidFill>
                            <a:srgbClr val="634129"/>
                          </a:solidFill>
                          <a:latin typeface="Tsukushi A Round Gothic Bold" charset="-128"/>
                          <a:ea typeface="Tsukushi A Round Gothic Bold" charset="-128"/>
                          <a:cs typeface="Tsukushi A Round Gothic Bold" charset="-128"/>
                        </a:rPr>
                        <a:t>125</a:t>
                      </a:r>
                      <a:r>
                        <a:rPr kumimoji="1" lang="ja-JP" altLang="en-US" sz="1100" b="1" dirty="0">
                          <a:solidFill>
                            <a:srgbClr val="634129"/>
                          </a:solidFill>
                          <a:latin typeface="Tsukushi A Round Gothic Bold" charset="-128"/>
                          <a:ea typeface="Tsukushi A Round Gothic Bold" charset="-128"/>
                          <a:cs typeface="Tsukushi A Round Gothic Bold" charset="-128"/>
                        </a:rPr>
                        <a:t>日</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年末年始年始（</a:t>
                      </a:r>
                      <a:r>
                        <a:rPr kumimoji="1" lang="en-US" altLang="ja-JP" sz="1100" b="1" dirty="0">
                          <a:solidFill>
                            <a:srgbClr val="634129"/>
                          </a:solidFill>
                          <a:latin typeface="Tsukushi A Round Gothic Bold" charset="-128"/>
                          <a:ea typeface="Tsukushi A Round Gothic Bold" charset="-128"/>
                          <a:cs typeface="Tsukushi A Round Gothic Bold" charset="-128"/>
                        </a:rPr>
                        <a:t>12/29〜1/3</a:t>
                      </a:r>
                      <a:r>
                        <a:rPr kumimoji="1" lang="ja-JP" altLang="en-US" sz="1100" b="1" dirty="0">
                          <a:solidFill>
                            <a:srgbClr val="634129"/>
                          </a:solidFill>
                          <a:latin typeface="Tsukushi A Round Gothic Bold" charset="-128"/>
                          <a:ea typeface="Tsukushi A Round Gothic Bold" charset="-128"/>
                          <a:cs typeface="Tsukushi A Round Gothic Bold" charset="-128"/>
                        </a:rPr>
                        <a:t>）</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慶弔休暇、有給休暇（入社後６ヶ月経過後に付与）</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7"/>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待遇</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100" b="1" i="0">
                          <a:solidFill>
                            <a:srgbClr val="634128"/>
                          </a:solidFill>
                          <a:latin typeface="Tsukushi A Round Gothic Bold" panose="02020400000000000000" pitchFamily="18" charset="-128"/>
                          <a:ea typeface="Tsukushi A Round Gothic Bold" panose="02020400000000000000" pitchFamily="18" charset="-128"/>
                        </a:rPr>
                        <a:t>交通費</a:t>
                      </a: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支給（上限</a:t>
                      </a:r>
                      <a: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t>26,000</a:t>
                      </a: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円）</a:t>
                      </a:r>
                      <a:b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b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社会保険完備 </a:t>
                      </a:r>
                      <a:endParaRPr lang="en-US" altLang="ja-JP" sz="1100" b="1" i="0" dirty="0">
                        <a:solidFill>
                          <a:srgbClr val="634128"/>
                        </a:solidFill>
                        <a:latin typeface="Tsukushi A Round Gothic Bold" panose="02020400000000000000" pitchFamily="18" charset="-128"/>
                        <a:ea typeface="Tsukushi A Round Gothic Bold" panose="02020400000000000000" pitchFamily="18"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産前産後</a:t>
                      </a:r>
                      <a:r>
                        <a:rPr lang="ja-JP" altLang="en-US" sz="1100" b="1" i="0">
                          <a:solidFill>
                            <a:srgbClr val="634128"/>
                          </a:solidFill>
                          <a:latin typeface="Tsukushi A Round Gothic Bold" panose="02020400000000000000" pitchFamily="18" charset="-128"/>
                          <a:ea typeface="Tsukushi A Round Gothic Bold" panose="02020400000000000000" pitchFamily="18" charset="-128"/>
                        </a:rPr>
                        <a:t>休暇・育児休暇</a:t>
                      </a: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制度あり</a:t>
                      </a:r>
                      <a:b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b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休憩室・スタッフ用シャワールームあり・福利厚生施設の利用 </a:t>
                      </a:r>
                      <a:endParaRPr lang="en-US" altLang="ja-JP" sz="1100" b="1" i="0" dirty="0">
                        <a:solidFill>
                          <a:srgbClr val="634128"/>
                        </a:solidFill>
                        <a:latin typeface="Tsukushi A Round Gothic Bold" panose="02020400000000000000" pitchFamily="18" charset="-128"/>
                        <a:ea typeface="Tsukushi A Round Gothic Bold"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好条件お部屋探し（グループ会社に不動産事業あり）</a:t>
                      </a:r>
                      <a:b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br>
                      <a:r>
                        <a:rPr kumimoji="1" lang="ja-JP" altLang="en-US" sz="1100" b="1" dirty="0">
                          <a:solidFill>
                            <a:srgbClr val="634129"/>
                          </a:solidFill>
                          <a:latin typeface="Tsukushi A Round Gothic Bold" charset="-128"/>
                          <a:ea typeface="Tsukushi A Round Gothic Bold" charset="-128"/>
                          <a:cs typeface="Tsukushi A Round Gothic Bold" charset="-128"/>
                        </a:rPr>
                        <a:t>国際モンテッソーリ協会認定資格保持者による園内研修</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国際モンテッソーリ協会認定資格取得サポートあり</a:t>
                      </a:r>
                      <a:br>
                        <a:rPr kumimoji="1" lang="en-US" altLang="ja-JP" sz="1100" b="1" dirty="0">
                          <a:solidFill>
                            <a:srgbClr val="634129"/>
                          </a:solidFill>
                          <a:latin typeface="Tsukushi A Round Gothic Bold" charset="-128"/>
                          <a:ea typeface="Tsukushi A Round Gothic Bold" charset="-128"/>
                          <a:cs typeface="Tsukushi A Round Gothic Bold" charset="-128"/>
                        </a:rPr>
                      </a:br>
                      <a:r>
                        <a:rPr kumimoji="1" lang="ja-JP" altLang="en-US" sz="1100" b="1" kern="1200" dirty="0">
                          <a:solidFill>
                            <a:srgbClr val="634129"/>
                          </a:solidFill>
                          <a:effectLst/>
                          <a:latin typeface="Tsukushi A Round Gothic Bold" charset="-128"/>
                          <a:ea typeface="Tsukushi A Round Gothic Bold" charset="-128"/>
                          <a:cs typeface="Tsukushi A Round Gothic Regular" charset="-128"/>
                        </a:rPr>
                        <a:t>国際中医薬膳管理師による薬膳研修</a:t>
                      </a:r>
                      <a:endParaRPr kumimoji="1" lang="en-US" altLang="ja-JP" sz="1100" kern="1200" dirty="0">
                        <a:solidFill>
                          <a:srgbClr val="634129"/>
                        </a:solidFill>
                        <a:effectLst/>
                        <a:latin typeface="Tsukushi A Round Gothic Regular" charset="-128"/>
                        <a:ea typeface="Tsukushi A Round Gothic Regular" charset="-128"/>
                        <a:cs typeface="Tsukushi A Round Gothic Regular"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8"/>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応募条件</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保育士資格を有すること</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9"/>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求める人物像</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・明るく前向きな方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・モンテッソーリ教育を学びたい方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・長く働きたい方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・チームワークを大切にする方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・夢や目標を持って働ける方</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10"/>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採用者</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メッセージ</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E5FF"/>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ハピネス保育園は、「子どもの</a:t>
                      </a: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自分でできた</a:t>
                      </a: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のお手伝い」を保育理念に掲げ、モンテッソーリ教育の保育を行なう</a:t>
                      </a:r>
                      <a:r>
                        <a:rPr kumimoji="1" lang="en-US" altLang="ja-JP" sz="1100" b="1" dirty="0">
                          <a:solidFill>
                            <a:srgbClr val="634129"/>
                          </a:solidFill>
                          <a:latin typeface="Tsukushi A Round Gothic Bold" charset="-128"/>
                          <a:ea typeface="Tsukushi A Round Gothic Bold" charset="-128"/>
                          <a:cs typeface="Tsukushi A Round Gothic Bold" charset="-128"/>
                        </a:rPr>
                        <a:t>0.1.2</a:t>
                      </a:r>
                      <a:r>
                        <a:rPr kumimoji="1" lang="ja-JP" altLang="en-US" sz="1100" b="1" dirty="0">
                          <a:solidFill>
                            <a:srgbClr val="634129"/>
                          </a:solidFill>
                          <a:latin typeface="Tsukushi A Round Gothic Bold" charset="-128"/>
                          <a:ea typeface="Tsukushi A Round Gothic Bold" charset="-128"/>
                          <a:cs typeface="Tsukushi A Round Gothic Bold" charset="-128"/>
                        </a:rPr>
                        <a:t>歳</a:t>
                      </a:r>
                      <a:r>
                        <a:rPr kumimoji="1" lang="en-US" altLang="ja-JP" sz="1100" b="1" dirty="0">
                          <a:solidFill>
                            <a:srgbClr val="634129"/>
                          </a:solidFill>
                          <a:latin typeface="Tsukushi A Round Gothic Bold" charset="-128"/>
                          <a:ea typeface="Tsukushi A Round Gothic Bold" charset="-128"/>
                          <a:cs typeface="Tsukushi A Round Gothic Bold" charset="-128"/>
                        </a:rPr>
                        <a:t>19</a:t>
                      </a:r>
                      <a:r>
                        <a:rPr kumimoji="1" lang="ja-JP" altLang="en-US" sz="1100" b="1" dirty="0">
                          <a:solidFill>
                            <a:srgbClr val="634129"/>
                          </a:solidFill>
                          <a:latin typeface="Tsukushi A Round Gothic Bold" charset="-128"/>
                          <a:ea typeface="Tsukushi A Round Gothic Bold" charset="-128"/>
                          <a:cs typeface="Tsukushi A Round Gothic Bold" charset="-128"/>
                        </a:rPr>
                        <a:t>名の企業主導型保育園です。子どもの持つ無限の可能性を発揮できるよう、観察を行い、必要なお手伝いをしていきます。子どもは自ら成長していく力を持っていると信じることができ、育ちを支えてくれる人を募集します。私たちは、子どもの心身両面の成長に、幸せな大人の姿が必要不可欠だと考え、大人同士も個々の違いを認め、尊重し、協力し合うことを大切にしています。子どもだけでなく、働く大人にとっても幸せなコミュニティを一緒に作っていきませんか？子育て中の方にも優しい職場です。</a:t>
                      </a:r>
                      <a:endParaRPr kumimoji="1" lang="ja-JP" altLang="en-US" sz="1100" b="1" dirty="0">
                        <a:solidFill>
                          <a:srgbClr val="634128"/>
                        </a:solidFill>
                        <a:latin typeface="Tw Cen MT Condensed" panose="020B0606020104020203" pitchFamily="34" charset="0"/>
                        <a:ea typeface="Tsukushi A Round Gothic Bold"/>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11" name="テキスト ボックス 10"/>
          <p:cNvSpPr txBox="1"/>
          <p:nvPr/>
        </p:nvSpPr>
        <p:spPr>
          <a:xfrm>
            <a:off x="-16277" y="548548"/>
            <a:ext cx="2236510" cy="338554"/>
          </a:xfrm>
          <a:prstGeom prst="rect">
            <a:avLst/>
          </a:prstGeom>
          <a:noFill/>
        </p:spPr>
        <p:txBody>
          <a:bodyPr wrap="none" rtlCol="0">
            <a:spAutoFit/>
          </a:bodyPr>
          <a:lstStyle/>
          <a:p>
            <a:r>
              <a:rPr lang="ja-JP" altLang="en-US" sz="1600" b="1">
                <a:solidFill>
                  <a:srgbClr val="634129"/>
                </a:solidFill>
                <a:latin typeface="Tsukushi A Round Gothic Bold" charset="-128"/>
                <a:ea typeface="Tsukushi A Round Gothic Bold" charset="-128"/>
                <a:cs typeface="Tsukushi A Round Gothic Bold" charset="-128"/>
              </a:rPr>
              <a:t>　保育士</a:t>
            </a:r>
            <a:r>
              <a:rPr lang="ja-JP" altLang="en-US" sz="1600" b="1" dirty="0">
                <a:solidFill>
                  <a:srgbClr val="634129"/>
                </a:solidFill>
                <a:latin typeface="Tsukushi A Round Gothic Bold" charset="-128"/>
                <a:ea typeface="Tsukushi A Round Gothic Bold" charset="-128"/>
                <a:cs typeface="Tsukushi A Round Gothic Bold" charset="-128"/>
              </a:rPr>
              <a:t>（正規職員）</a:t>
            </a:r>
            <a:endParaRPr lang="en-US" altLang="ja-JP" sz="1600" b="1" dirty="0">
              <a:solidFill>
                <a:srgbClr val="634129"/>
              </a:solidFill>
              <a:latin typeface="Tsukushi A Round Gothic Bold" charset="-128"/>
              <a:ea typeface="Tsukushi A Round Gothic Bold" charset="-128"/>
              <a:cs typeface="Tsukushi A Round Gothic Bold" charset="-128"/>
            </a:endParaRPr>
          </a:p>
        </p:txBody>
      </p:sp>
      <p:pic>
        <p:nvPicPr>
          <p:cNvPr id="8" name="図 7"/>
          <p:cNvPicPr>
            <a:picLocks noChangeAspect="1"/>
          </p:cNvPicPr>
          <p:nvPr/>
        </p:nvPicPr>
        <p:blipFill rotWithShape="1">
          <a:blip r:embed="rId3">
            <a:extLst>
              <a:ext uri="{28A0092B-C50C-407E-A947-70E740481C1C}">
                <a14:useLocalDpi xmlns:a14="http://schemas.microsoft.com/office/drawing/2010/main" val="0"/>
              </a:ext>
            </a:extLst>
          </a:blip>
          <a:srcRect t="34522" b="44083"/>
          <a:stretch/>
        </p:blipFill>
        <p:spPr>
          <a:xfrm>
            <a:off x="996693" y="165148"/>
            <a:ext cx="1552355" cy="332132"/>
          </a:xfrm>
          <a:prstGeom prst="rect">
            <a:avLst/>
          </a:prstGeom>
        </p:spPr>
      </p:pic>
      <p:sp>
        <p:nvSpPr>
          <p:cNvPr id="3" name="円/楕円 2">
            <a:extLst>
              <a:ext uri="{FF2B5EF4-FFF2-40B4-BE49-F238E27FC236}">
                <a16:creationId xmlns:a16="http://schemas.microsoft.com/office/drawing/2014/main" id="{1DDA7C5D-CE1D-4730-E431-F8D130EC6EC8}"/>
              </a:ext>
            </a:extLst>
          </p:cNvPr>
          <p:cNvSpPr/>
          <p:nvPr/>
        </p:nvSpPr>
        <p:spPr>
          <a:xfrm>
            <a:off x="2549048" y="165148"/>
            <a:ext cx="767893" cy="341218"/>
          </a:xfrm>
          <a:prstGeom prst="ellipse">
            <a:avLst/>
          </a:prstGeom>
          <a:solidFill>
            <a:srgbClr val="E4FFF9"/>
          </a:solid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438102" y="178489"/>
            <a:ext cx="3057247" cy="338554"/>
          </a:xfrm>
          <a:prstGeom prst="rect">
            <a:avLst/>
          </a:prstGeom>
          <a:noFill/>
        </p:spPr>
        <p:txBody>
          <a:bodyPr wrap="none" rtlCol="0">
            <a:spAutoFit/>
          </a:bodyPr>
          <a:lstStyle/>
          <a:p>
            <a:r>
              <a:rPr lang="ja-JP" altLang="en-US" sz="1600" b="1">
                <a:solidFill>
                  <a:srgbClr val="634129"/>
                </a:solidFill>
                <a:latin typeface="Tsukushi A Round Gothic Bold" charset="-128"/>
                <a:ea typeface="Tsukushi A Round Gothic Bold" charset="-128"/>
                <a:cs typeface="Tsukushi A Round Gothic Bold" charset="-128"/>
              </a:rPr>
              <a:t>　平尾　</a:t>
            </a:r>
            <a:r>
              <a:rPr lang="ja-JP" altLang="en-US" sz="1600" b="1" dirty="0">
                <a:solidFill>
                  <a:srgbClr val="634129"/>
                </a:solidFill>
                <a:latin typeface="Tsukushi A Round Gothic Bold" charset="-128"/>
                <a:ea typeface="Tsukushi A Round Gothic Bold" charset="-128"/>
                <a:cs typeface="Tsukushi A Round Gothic Bold" charset="-128"/>
              </a:rPr>
              <a:t>スタッフ募集について</a:t>
            </a:r>
            <a:endParaRPr lang="en-US" altLang="ja-JP" sz="1600" b="1" dirty="0">
              <a:solidFill>
                <a:srgbClr val="634129"/>
              </a:solidFill>
              <a:latin typeface="Tsukushi A Round Gothic Bold" charset="-128"/>
              <a:ea typeface="Tsukushi A Round Gothic Bold" charset="-128"/>
              <a:cs typeface="Tsukushi A Round Gothic Bold" charset="-128"/>
            </a:endParaRPr>
          </a:p>
        </p:txBody>
      </p:sp>
    </p:spTree>
    <p:extLst>
      <p:ext uri="{BB962C8B-B14F-4D97-AF65-F5344CB8AC3E}">
        <p14:creationId xmlns:p14="http://schemas.microsoft.com/office/powerpoint/2010/main" val="2412813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4096885959"/>
              </p:ext>
            </p:extLst>
          </p:nvPr>
        </p:nvGraphicFramePr>
        <p:xfrm>
          <a:off x="345425" y="1200586"/>
          <a:ext cx="6320845" cy="8602200"/>
        </p:xfrm>
        <a:graphic>
          <a:graphicData uri="http://schemas.openxmlformats.org/drawingml/2006/table">
            <a:tbl>
              <a:tblPr firstRow="1" bandRow="1">
                <a:tableStyleId>{2D5ABB26-0587-4C30-8999-92F81FD0307C}</a:tableStyleId>
              </a:tblPr>
              <a:tblGrid>
                <a:gridCol w="1164823">
                  <a:extLst>
                    <a:ext uri="{9D8B030D-6E8A-4147-A177-3AD203B41FA5}">
                      <a16:colId xmlns:a16="http://schemas.microsoft.com/office/drawing/2014/main" val="20000"/>
                    </a:ext>
                  </a:extLst>
                </a:gridCol>
                <a:gridCol w="5156022">
                  <a:extLst>
                    <a:ext uri="{9D8B030D-6E8A-4147-A177-3AD203B41FA5}">
                      <a16:colId xmlns:a16="http://schemas.microsoft.com/office/drawing/2014/main" val="20001"/>
                    </a:ext>
                  </a:extLst>
                </a:gridCol>
              </a:tblGrid>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募集職種</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pPr algn="l"/>
                      <a:r>
                        <a:rPr kumimoji="1" lang="ja-JP" altLang="en-US" sz="1100" b="1" dirty="0">
                          <a:solidFill>
                            <a:srgbClr val="634129"/>
                          </a:solidFill>
                          <a:latin typeface="Tsukushi A Round Gothic Bold" charset="-128"/>
                          <a:ea typeface="Tsukushi A Round Gothic Bold" charset="-128"/>
                          <a:cs typeface="Tsukushi A Round Gothic Bold" charset="-128"/>
                        </a:rPr>
                        <a:t>子育て支援員</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0"/>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雇用形態</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パートタイム</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1"/>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仕事内容</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pPr rtl="0" fontAlgn="base"/>
                      <a:r>
                        <a:rPr kumimoji="1" lang="ja-JP" altLang="ja-JP" sz="1100" b="1" i="0" kern="1200" dirty="0">
                          <a:solidFill>
                            <a:srgbClr val="634128"/>
                          </a:solidFill>
                          <a:effectLst/>
                          <a:latin typeface="BIZ UDPゴシック" panose="020B0400000000000000" pitchFamily="50" charset="-128"/>
                          <a:ea typeface="Tsukushi A Round Gothic Bold"/>
                          <a:cs typeface="+mn-cs"/>
                        </a:rPr>
                        <a:t>子どもの</a:t>
                      </a:r>
                      <a:r>
                        <a:rPr kumimoji="1" lang="ja-JP" altLang="en-US" sz="1100" b="1" i="0" kern="1200" dirty="0">
                          <a:solidFill>
                            <a:srgbClr val="634128"/>
                          </a:solidFill>
                          <a:effectLst/>
                          <a:latin typeface="BIZ UDPゴシック" panose="020B0400000000000000" pitchFamily="50" charset="-128"/>
                          <a:ea typeface="Tsukushi A Round Gothic Bold"/>
                          <a:cs typeface="+mn-cs"/>
                        </a:rPr>
                        <a:t>自分で成長しようとする力</a:t>
                      </a:r>
                      <a:r>
                        <a:rPr kumimoji="1" lang="ja-JP" altLang="ja-JP" sz="1100" b="1" i="0" kern="1200" dirty="0">
                          <a:solidFill>
                            <a:srgbClr val="634128"/>
                          </a:solidFill>
                          <a:effectLst/>
                          <a:latin typeface="BIZ UDPゴシック" panose="020B0400000000000000" pitchFamily="50" charset="-128"/>
                          <a:ea typeface="Tsukushi A Round Gothic Bold"/>
                          <a:cs typeface="+mn-cs"/>
                        </a:rPr>
                        <a:t>を信じ、</a:t>
                      </a:r>
                      <a:r>
                        <a:rPr kumimoji="1" lang="ja-JP" altLang="en-US" sz="1100" b="1" i="0" kern="1200" dirty="0">
                          <a:solidFill>
                            <a:srgbClr val="634128"/>
                          </a:solidFill>
                          <a:effectLst/>
                          <a:latin typeface="BIZ UDPゴシック" panose="020B0400000000000000" pitchFamily="50" charset="-128"/>
                          <a:ea typeface="Tsukushi A Round Gothic Bold"/>
                          <a:cs typeface="+mn-cs"/>
                        </a:rPr>
                        <a:t>私たちは子どもの</a:t>
                      </a:r>
                      <a:endParaRPr kumimoji="1" lang="en-US" altLang="ja-JP" sz="1100" b="1" i="0" kern="1200" dirty="0">
                        <a:solidFill>
                          <a:srgbClr val="634128"/>
                        </a:solidFill>
                        <a:effectLst/>
                        <a:latin typeface="BIZ UDPゴシック" panose="020B0400000000000000" pitchFamily="50" charset="-128"/>
                        <a:ea typeface="Tsukushi A Round Gothic Bold"/>
                        <a:cs typeface="+mn-cs"/>
                      </a:endParaRPr>
                    </a:p>
                    <a:p>
                      <a:pPr rtl="0" fontAlgn="base"/>
                      <a:r>
                        <a:rPr kumimoji="1" lang="ja-JP" altLang="ja-JP" sz="1100" b="1" i="0" kern="1200" dirty="0">
                          <a:solidFill>
                            <a:srgbClr val="634128"/>
                          </a:solidFill>
                          <a:effectLst/>
                          <a:latin typeface="BIZ UDPゴシック" panose="020B0400000000000000" pitchFamily="50" charset="-128"/>
                          <a:ea typeface="Tsukushi A Round Gothic Bold"/>
                          <a:cs typeface="+mn-cs"/>
                        </a:rPr>
                        <a:t>「自分でできた」をお手伝いします。</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ja-JP" altLang="ja-JP" sz="1100" b="1" i="0" kern="1200" dirty="0">
                          <a:solidFill>
                            <a:srgbClr val="634128"/>
                          </a:solidFill>
                          <a:effectLst/>
                          <a:latin typeface="BIZ UDPゴシック" panose="020B0400000000000000" pitchFamily="50" charset="-128"/>
                          <a:ea typeface="Tsukushi A Round Gothic Bold"/>
                          <a:cs typeface="+mn-cs"/>
                        </a:rPr>
                        <a:t>・家庭的な環境で、歩行までを支援する</a:t>
                      </a:r>
                      <a:r>
                        <a:rPr kumimoji="1" lang="en-US" altLang="ja-JP" sz="1100" b="1" i="0" kern="1200" dirty="0">
                          <a:solidFill>
                            <a:srgbClr val="634128"/>
                          </a:solidFill>
                          <a:effectLst/>
                          <a:latin typeface="BIZ UDPゴシック" panose="020B0400000000000000" pitchFamily="50" charset="-128"/>
                          <a:ea typeface="Tsukushi A Round Gothic Bold"/>
                          <a:cs typeface="+mn-cs"/>
                        </a:rPr>
                        <a:t>0</a:t>
                      </a:r>
                      <a:r>
                        <a:rPr kumimoji="1" lang="ja-JP" altLang="ja-JP" sz="1100" b="1" i="0" kern="1200" dirty="0">
                          <a:solidFill>
                            <a:srgbClr val="634128"/>
                          </a:solidFill>
                          <a:effectLst/>
                          <a:latin typeface="BIZ UDPゴシック" panose="020B0400000000000000" pitchFamily="50" charset="-128"/>
                          <a:ea typeface="Tsukushi A Round Gothic Bold"/>
                          <a:cs typeface="+mn-cs"/>
                        </a:rPr>
                        <a:t>歳児（</a:t>
                      </a:r>
                      <a:r>
                        <a:rPr kumimoji="1" lang="en-US" altLang="ja-JP" sz="1100" b="1" i="0" kern="1200" dirty="0">
                          <a:solidFill>
                            <a:srgbClr val="634128"/>
                          </a:solidFill>
                          <a:effectLst/>
                          <a:latin typeface="BIZ UDPゴシック" panose="020B0400000000000000" pitchFamily="50" charset="-128"/>
                          <a:ea typeface="Tsukushi A Round Gothic Bold"/>
                          <a:cs typeface="+mn-cs"/>
                        </a:rPr>
                        <a:t>5</a:t>
                      </a:r>
                      <a:r>
                        <a:rPr kumimoji="1" lang="ja-JP" altLang="ja-JP" sz="1100" b="1" i="0" kern="1200" dirty="0">
                          <a:solidFill>
                            <a:srgbClr val="634128"/>
                          </a:solidFill>
                          <a:effectLst/>
                          <a:latin typeface="BIZ UDPゴシック" panose="020B0400000000000000" pitchFamily="50" charset="-128"/>
                          <a:ea typeface="Tsukushi A Round Gothic Bold"/>
                          <a:cs typeface="+mn-cs"/>
                        </a:rPr>
                        <a:t>名）</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ja-JP" altLang="ja-JP" sz="1100" b="1" i="0" kern="1200" dirty="0">
                          <a:solidFill>
                            <a:srgbClr val="634128"/>
                          </a:solidFill>
                          <a:effectLst/>
                          <a:latin typeface="BIZ UDPゴシック" panose="020B0400000000000000" pitchFamily="50" charset="-128"/>
                          <a:ea typeface="Tsukushi A Round Gothic Bold"/>
                          <a:cs typeface="+mn-cs"/>
                        </a:rPr>
                        <a:t>・自分の身の回りのこと、日常生活の練習を行う</a:t>
                      </a:r>
                      <a:r>
                        <a:rPr kumimoji="1" lang="en-US" altLang="ja-JP" sz="1100" b="1" i="0" kern="1200" dirty="0">
                          <a:solidFill>
                            <a:srgbClr val="634128"/>
                          </a:solidFill>
                          <a:effectLst/>
                          <a:latin typeface="BIZ UDPゴシック" panose="020B0400000000000000" pitchFamily="50" charset="-128"/>
                          <a:ea typeface="Tsukushi A Round Gothic Bold"/>
                          <a:cs typeface="+mn-cs"/>
                        </a:rPr>
                        <a:t>1.2</a:t>
                      </a:r>
                      <a:r>
                        <a:rPr kumimoji="1" lang="ja-JP" altLang="ja-JP" sz="1100" b="1" i="0" kern="1200" dirty="0">
                          <a:solidFill>
                            <a:srgbClr val="634128"/>
                          </a:solidFill>
                          <a:effectLst/>
                          <a:latin typeface="BIZ UDPゴシック" panose="020B0400000000000000" pitchFamily="50" charset="-128"/>
                          <a:ea typeface="Tsukushi A Round Gothic Bold"/>
                          <a:cs typeface="+mn-cs"/>
                        </a:rPr>
                        <a:t>歳児（</a:t>
                      </a:r>
                      <a:r>
                        <a:rPr kumimoji="1" lang="en-US" altLang="ja-JP" sz="1100" b="1" i="0" kern="1200" dirty="0">
                          <a:solidFill>
                            <a:srgbClr val="634128"/>
                          </a:solidFill>
                          <a:effectLst/>
                          <a:latin typeface="BIZ UDPゴシック" panose="020B0400000000000000" pitchFamily="50" charset="-128"/>
                          <a:ea typeface="Tsukushi A Round Gothic Bold"/>
                          <a:cs typeface="+mn-cs"/>
                        </a:rPr>
                        <a:t>14</a:t>
                      </a:r>
                      <a:r>
                        <a:rPr kumimoji="1" lang="ja-JP" altLang="ja-JP" sz="1100" b="1" i="0" kern="1200" dirty="0">
                          <a:solidFill>
                            <a:srgbClr val="634128"/>
                          </a:solidFill>
                          <a:effectLst/>
                          <a:latin typeface="BIZ UDPゴシック" panose="020B0400000000000000" pitchFamily="50" charset="-128"/>
                          <a:ea typeface="Tsukushi A Round Gothic Bold"/>
                          <a:cs typeface="+mn-cs"/>
                        </a:rPr>
                        <a:t>名）</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ja-JP" altLang="ja-JP" sz="1100" b="1" i="0" kern="1200" dirty="0">
                          <a:solidFill>
                            <a:srgbClr val="634128"/>
                          </a:solidFill>
                          <a:effectLst/>
                          <a:latin typeface="BIZ UDPゴシック" panose="020B0400000000000000" pitchFamily="50" charset="-128"/>
                          <a:ea typeface="Tsukushi A Round Gothic Bold"/>
                          <a:cs typeface="+mn-cs"/>
                        </a:rPr>
                        <a:t>どちらかのクラス担任</a:t>
                      </a:r>
                      <a:r>
                        <a:rPr kumimoji="1" lang="ja-JP" altLang="en-US" sz="1100" b="1" i="0" kern="1200" dirty="0">
                          <a:solidFill>
                            <a:srgbClr val="634128"/>
                          </a:solidFill>
                          <a:effectLst/>
                          <a:latin typeface="BIZ UDPゴシック" panose="020B0400000000000000" pitchFamily="50" charset="-128"/>
                          <a:ea typeface="Tsukushi A Round Gothic Bold"/>
                          <a:cs typeface="+mn-cs"/>
                        </a:rPr>
                        <a:t>の</a:t>
                      </a:r>
                      <a:r>
                        <a:rPr kumimoji="1" lang="ja-JP" altLang="ja-JP" sz="1100" b="1" i="0" kern="1200" dirty="0">
                          <a:solidFill>
                            <a:srgbClr val="634128"/>
                          </a:solidFill>
                          <a:effectLst/>
                          <a:latin typeface="BIZ UDPゴシック" panose="020B0400000000000000" pitchFamily="50" charset="-128"/>
                          <a:ea typeface="Tsukushi A Round Gothic Bold"/>
                          <a:cs typeface="+mn-cs"/>
                        </a:rPr>
                        <a:t>保育</a:t>
                      </a:r>
                      <a:r>
                        <a:rPr kumimoji="1" lang="ja-JP" altLang="en-US" sz="1100" b="1" i="0" kern="1200" dirty="0">
                          <a:solidFill>
                            <a:srgbClr val="634128"/>
                          </a:solidFill>
                          <a:effectLst/>
                          <a:latin typeface="BIZ UDPゴシック" panose="020B0400000000000000" pitchFamily="50" charset="-128"/>
                          <a:ea typeface="Tsukushi A Round Gothic Bold"/>
                          <a:cs typeface="+mn-cs"/>
                        </a:rPr>
                        <a:t>補助</a:t>
                      </a:r>
                      <a:r>
                        <a:rPr kumimoji="1" lang="ja-JP" altLang="ja-JP" sz="1100" b="1" i="0" kern="1200" dirty="0">
                          <a:solidFill>
                            <a:srgbClr val="634128"/>
                          </a:solidFill>
                          <a:effectLst/>
                          <a:latin typeface="BIZ UDPゴシック" panose="020B0400000000000000" pitchFamily="50" charset="-128"/>
                          <a:ea typeface="Tsukushi A Round Gothic Bold"/>
                          <a:cs typeface="+mn-cs"/>
                        </a:rPr>
                        <a:t>を行っていただきます。</a:t>
                      </a:r>
                      <a:r>
                        <a:rPr kumimoji="1" lang="en-US" altLang="ja-JP" sz="1100" b="0" i="0" kern="1200" dirty="0">
                          <a:solidFill>
                            <a:srgbClr val="634128"/>
                          </a:solidFill>
                          <a:effectLst/>
                          <a:latin typeface="BIZ UDPゴシック" panose="020B0400000000000000" pitchFamily="50" charset="-128"/>
                          <a:ea typeface="Tsukushi A Round Gothic Regular"/>
                          <a:cs typeface="+mn-cs"/>
                        </a:rPr>
                        <a:t>​</a:t>
                      </a:r>
                    </a:p>
                    <a:p>
                      <a:pPr rtl="0" fontAlgn="base"/>
                      <a:r>
                        <a:rPr kumimoji="1" lang="en-US" altLang="ja-JP" sz="1100" b="1" i="0" kern="1200" dirty="0">
                          <a:solidFill>
                            <a:srgbClr val="634128"/>
                          </a:solidFill>
                          <a:effectLst/>
                          <a:latin typeface="BIZ UDPゴシック" panose="020B0400000000000000" pitchFamily="50" charset="-128"/>
                          <a:ea typeface="Tsukushi A Round Gothic Bold"/>
                          <a:cs typeface="+mn-cs"/>
                        </a:rPr>
                        <a:t>※</a:t>
                      </a:r>
                      <a:r>
                        <a:rPr kumimoji="1" lang="ja-JP" altLang="ja-JP" sz="1100" b="1" i="0" kern="1200" dirty="0">
                          <a:solidFill>
                            <a:srgbClr val="634128"/>
                          </a:solidFill>
                          <a:effectLst/>
                          <a:latin typeface="BIZ UDPゴシック" panose="020B0400000000000000" pitchFamily="50" charset="-128"/>
                          <a:ea typeface="Tsukushi A Round Gothic Bold"/>
                          <a:cs typeface="+mn-cs"/>
                        </a:rPr>
                        <a:t>子どもの発達、モンテッソーリ教育に関する園内研修あり </a:t>
                      </a:r>
                      <a:br>
                        <a:rPr kumimoji="1" lang="en-US" altLang="ja-JP" sz="1100" b="1" i="0" kern="1200" dirty="0">
                          <a:solidFill>
                            <a:srgbClr val="634128"/>
                          </a:solidFill>
                          <a:effectLst/>
                          <a:latin typeface="BIZ UDPゴシック" panose="020B0400000000000000" pitchFamily="50" charset="-128"/>
                          <a:ea typeface="Tsukushi A Round Gothic Bold"/>
                          <a:cs typeface="+mn-cs"/>
                        </a:rPr>
                      </a:br>
                      <a:r>
                        <a:rPr kumimoji="1" lang="ja-JP" altLang="en-US" sz="1100" b="1" i="0" kern="1200">
                          <a:solidFill>
                            <a:srgbClr val="634128"/>
                          </a:solidFill>
                          <a:effectLst/>
                          <a:latin typeface="BIZ UDPゴシック" panose="020B0400000000000000" pitchFamily="50" charset="-128"/>
                          <a:ea typeface="Tsukushi A Round Gothic Bold"/>
                          <a:cs typeface="+mn-cs"/>
                        </a:rPr>
                        <a:t>モンテッソーリ環境初心者でも大丈夫！！大人も子どもと一緒に成長できます。</a:t>
                      </a:r>
                      <a:endParaRPr kumimoji="1" lang="en-US" altLang="ja-JP" sz="1100" b="0" i="0" kern="1200" dirty="0">
                        <a:solidFill>
                          <a:srgbClr val="634128"/>
                        </a:solidFill>
                        <a:effectLst/>
                        <a:latin typeface="BIZ UDPゴシック" panose="020B0400000000000000" pitchFamily="50" charset="-128"/>
                        <a:ea typeface="Tsukushi A Round Gothic Regular"/>
                        <a:cs typeface="+mn-cs"/>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2"/>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給与</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給与：時給</a:t>
                      </a:r>
                      <a:r>
                        <a:rPr kumimoji="1" lang="en-US" altLang="ja-JP" sz="1100" b="1" dirty="0">
                          <a:solidFill>
                            <a:srgbClr val="634129"/>
                          </a:solidFill>
                          <a:latin typeface="Tsukushi A Round Gothic Bold" charset="-128"/>
                          <a:ea typeface="Tsukushi A Round Gothic Bold" charset="-128"/>
                          <a:cs typeface="Tsukushi A Round Gothic Bold" charset="-128"/>
                        </a:rPr>
                        <a:t>1,000</a:t>
                      </a:r>
                      <a:r>
                        <a:rPr kumimoji="1" lang="ja-JP" altLang="en-US" sz="1100" b="1" dirty="0">
                          <a:solidFill>
                            <a:srgbClr val="634129"/>
                          </a:solidFill>
                          <a:latin typeface="Tsukushi A Round Gothic Bold" charset="-128"/>
                          <a:ea typeface="Tsukushi A Round Gothic Bold" charset="-128"/>
                          <a:cs typeface="Tsukushi A Round Gothic Bold" charset="-128"/>
                        </a:rPr>
                        <a:t>円</a:t>
                      </a: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（経験、能力に応じて特別手当</a:t>
                      </a:r>
                      <a:r>
                        <a:rPr kumimoji="1" lang="ja-JP" altLang="en-US" sz="1100" b="1">
                          <a:solidFill>
                            <a:srgbClr val="634129"/>
                          </a:solidFill>
                          <a:latin typeface="Tsukushi A Round Gothic Bold" charset="-128"/>
                          <a:ea typeface="Tsukushi A Round Gothic Bold" charset="-128"/>
                          <a:cs typeface="Tsukushi A Round Gothic Bold" charset="-128"/>
                        </a:rPr>
                        <a:t>あり）</a:t>
                      </a:r>
                      <a:br>
                        <a:rPr kumimoji="1" lang="en-US" altLang="ja-JP" sz="1100" b="1" dirty="0">
                          <a:solidFill>
                            <a:srgbClr val="634129"/>
                          </a:solidFill>
                          <a:latin typeface="Tsukushi A Round Gothic Bold" charset="-128"/>
                          <a:ea typeface="Tsukushi A Round Gothic Bold" charset="-128"/>
                          <a:cs typeface="Tsukushi A Round Gothic Bold" charset="-128"/>
                        </a:rPr>
                      </a:b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a:solidFill>
                            <a:srgbClr val="634129"/>
                          </a:solidFill>
                          <a:latin typeface="Tsukushi A Round Gothic Bold" charset="-128"/>
                          <a:ea typeface="Tsukushi A Round Gothic Bold" charset="-128"/>
                          <a:cs typeface="Tsukushi A Round Gothic Bold" charset="-128"/>
                        </a:rPr>
                        <a:t>処遇改善加算</a:t>
                      </a:r>
                      <a:r>
                        <a:rPr kumimoji="1" lang="en-US" altLang="ja-JP" sz="1100" b="1" dirty="0" err="1">
                          <a:solidFill>
                            <a:srgbClr val="634129"/>
                          </a:solidFill>
                          <a:latin typeface="Tsukushi A Round Gothic Bold" charset="-128"/>
                          <a:ea typeface="Tsukushi A Round Gothic Bold" charset="-128"/>
                          <a:cs typeface="Tsukushi A Round Gothic Bold" charset="-128"/>
                        </a:rPr>
                        <a:t>Ⅰ,Ⅱ,Ⅲ</a:t>
                      </a:r>
                      <a:r>
                        <a:rPr kumimoji="1" lang="ja-JP" altLang="en-US" sz="1100" b="1">
                          <a:solidFill>
                            <a:srgbClr val="634129"/>
                          </a:solidFill>
                          <a:latin typeface="Tsukushi A Round Gothic Bold" charset="-128"/>
                          <a:ea typeface="Tsukushi A Round Gothic Bold" charset="-128"/>
                          <a:cs typeface="Tsukushi A Round Gothic Bold" charset="-128"/>
                        </a:rPr>
                        <a:t>導入園です</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3"/>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勤務地</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ハピネス保育園　平尾ビレッジ（福岡市中央区平尾</a:t>
                      </a:r>
                      <a:r>
                        <a:rPr kumimoji="1" lang="en-US" altLang="ja-JP" sz="1100" b="1" dirty="0">
                          <a:solidFill>
                            <a:srgbClr val="634129"/>
                          </a:solidFill>
                          <a:latin typeface="Tsukushi A Round Gothic Bold" charset="-128"/>
                          <a:ea typeface="Tsukushi A Round Gothic Bold" charset="-128"/>
                          <a:cs typeface="Tsukushi A Round Gothic Bold" charset="-128"/>
                        </a:rPr>
                        <a:t>2-4-8</a:t>
                      </a:r>
                      <a:r>
                        <a:rPr kumimoji="1" lang="ja-JP" altLang="en-US" sz="1100" b="1" dirty="0">
                          <a:solidFill>
                            <a:srgbClr val="634129"/>
                          </a:solidFill>
                          <a:latin typeface="Tsukushi A Round Gothic Bold" charset="-128"/>
                          <a:ea typeface="Tsukushi A Round Gothic Bold" charset="-128"/>
                          <a:cs typeface="Tsukushi A Round Gothic Bold" charset="-128"/>
                        </a:rPr>
                        <a:t>）</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西鉄大牟田線　平尾駅より徒歩２分</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4"/>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勤務開始</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要相談</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5"/>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勤務時間</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①</a:t>
                      </a:r>
                      <a:r>
                        <a:rPr kumimoji="1" lang="en-US" altLang="ja-JP" sz="1100" b="1" dirty="0">
                          <a:solidFill>
                            <a:srgbClr val="634129"/>
                          </a:solidFill>
                          <a:latin typeface="Tsukushi A Round Gothic Bold" charset="-128"/>
                          <a:ea typeface="Tsukushi A Round Gothic Bold" charset="-128"/>
                          <a:cs typeface="Tsukushi A Round Gothic Bold" charset="-128"/>
                        </a:rPr>
                        <a:t>8</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00-17</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　②</a:t>
                      </a:r>
                      <a:r>
                        <a:rPr kumimoji="1" lang="en-US" altLang="ja-JP" sz="1100" b="1" dirty="0">
                          <a:solidFill>
                            <a:srgbClr val="634129"/>
                          </a:solidFill>
                          <a:latin typeface="Tsukushi A Round Gothic Bold" charset="-128"/>
                          <a:ea typeface="Tsukushi A Round Gothic Bold" charset="-128"/>
                          <a:cs typeface="Tsukushi A Round Gothic Bold" charset="-128"/>
                        </a:rPr>
                        <a:t>8</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30-17</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30</a:t>
                      </a:r>
                      <a:r>
                        <a:rPr kumimoji="1" lang="ja-JP" altLang="en-US" sz="1100" b="1" dirty="0">
                          <a:solidFill>
                            <a:srgbClr val="634129"/>
                          </a:solidFill>
                          <a:latin typeface="Tsukushi A Round Gothic Bold" charset="-128"/>
                          <a:ea typeface="Tsukushi A Round Gothic Bold" charset="-128"/>
                          <a:cs typeface="Tsukushi A Round Gothic Bold" charset="-128"/>
                        </a:rPr>
                        <a:t>　③</a:t>
                      </a:r>
                      <a:r>
                        <a:rPr kumimoji="1" lang="en-US" altLang="ja-JP" sz="1100" b="1" dirty="0">
                          <a:solidFill>
                            <a:srgbClr val="634129"/>
                          </a:solidFill>
                          <a:latin typeface="Tsukushi A Round Gothic Bold" charset="-128"/>
                          <a:ea typeface="Tsukushi A Round Gothic Bold" charset="-128"/>
                          <a:cs typeface="Tsukushi A Round Gothic Bold" charset="-128"/>
                        </a:rPr>
                        <a:t>9</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00-18</a:t>
                      </a:r>
                      <a:r>
                        <a:rPr kumimoji="1" lang="ja-JP" altLang="en-US" sz="1100" b="1" dirty="0">
                          <a:solidFill>
                            <a:srgbClr val="634129"/>
                          </a:solidFill>
                          <a:latin typeface="Tsukushi A Round Gothic Bold" charset="-128"/>
                          <a:ea typeface="Tsukushi A Round Gothic Bold" charset="-128"/>
                          <a:cs typeface="Tsukushi A Round Gothic Bold" charset="-128"/>
                        </a:rPr>
                        <a:t>：</a:t>
                      </a:r>
                      <a:r>
                        <a:rPr kumimoji="1" lang="en-US" altLang="ja-JP" sz="1100" b="1" dirty="0">
                          <a:solidFill>
                            <a:srgbClr val="634129"/>
                          </a:solidFill>
                          <a:latin typeface="Tsukushi A Round Gothic Bold" charset="-128"/>
                          <a:ea typeface="Tsukushi A Round Gothic Bold" charset="-128"/>
                          <a:cs typeface="Tsukushi A Round Gothic Bold" charset="-128"/>
                        </a:rPr>
                        <a:t>00</a:t>
                      </a:r>
                      <a:r>
                        <a:rPr kumimoji="1" lang="ja-JP" altLang="en-US" sz="1100" b="1" dirty="0">
                          <a:solidFill>
                            <a:srgbClr val="634129"/>
                          </a:solidFill>
                          <a:latin typeface="Tsukushi A Round Gothic Bold" charset="-128"/>
                          <a:ea typeface="Tsukushi A Round Gothic Bold" charset="-128"/>
                          <a:cs typeface="Tsukushi A Round Gothic Bold" charset="-128"/>
                        </a:rPr>
                        <a:t>（休憩</a:t>
                      </a:r>
                      <a:r>
                        <a:rPr kumimoji="1" lang="en-US" altLang="ja-JP" sz="1100" b="1" dirty="0">
                          <a:solidFill>
                            <a:srgbClr val="634129"/>
                          </a:solidFill>
                          <a:latin typeface="Tsukushi A Round Gothic Bold" charset="-128"/>
                          <a:ea typeface="Tsukushi A Round Gothic Bold" charset="-128"/>
                          <a:cs typeface="Tsukushi A Round Gothic Bold" charset="-128"/>
                        </a:rPr>
                        <a:t>1</a:t>
                      </a:r>
                      <a:r>
                        <a:rPr kumimoji="1" lang="ja-JP" altLang="en-US" sz="1100" b="1" dirty="0">
                          <a:solidFill>
                            <a:srgbClr val="634129"/>
                          </a:solidFill>
                          <a:latin typeface="Tsukushi A Round Gothic Bold" charset="-128"/>
                          <a:ea typeface="Tsukushi A Round Gothic Bold" charset="-128"/>
                          <a:cs typeface="Tsukushi A Round Gothic Bold" charset="-128"/>
                        </a:rPr>
                        <a:t>時間）</a:t>
                      </a:r>
                      <a:br>
                        <a:rPr kumimoji="1" lang="en-US" altLang="ja-JP" sz="1100" b="1" dirty="0">
                          <a:solidFill>
                            <a:srgbClr val="634129"/>
                          </a:solidFill>
                          <a:latin typeface="Tsukushi A Round Gothic Bold" charset="-128"/>
                          <a:ea typeface="Tsukushi A Round Gothic Bold" charset="-128"/>
                          <a:cs typeface="Tsukushi A Round Gothic Bold" charset="-128"/>
                        </a:rPr>
                      </a:br>
                      <a:r>
                        <a:rPr kumimoji="1" lang="ja-JP" altLang="en-US" sz="1100" b="1" dirty="0">
                          <a:solidFill>
                            <a:srgbClr val="634129"/>
                          </a:solidFill>
                          <a:latin typeface="Tsukushi A Round Gothic Bold" charset="-128"/>
                          <a:ea typeface="Tsukushi A Round Gothic Bold" charset="-128"/>
                          <a:cs typeface="Tsukushi A Round Gothic Bold" charset="-128"/>
                        </a:rPr>
                        <a:t>いずれかを選んでいただけます　月に</a:t>
                      </a:r>
                      <a:r>
                        <a:rPr kumimoji="1" lang="en-US" altLang="ja-JP" sz="1100" b="1" dirty="0">
                          <a:solidFill>
                            <a:srgbClr val="634129"/>
                          </a:solidFill>
                          <a:latin typeface="Tsukushi A Round Gothic Bold" charset="-128"/>
                          <a:ea typeface="Tsukushi A Round Gothic Bold" charset="-128"/>
                          <a:cs typeface="Tsukushi A Round Gothic Bold" charset="-128"/>
                        </a:rPr>
                        <a:t>15</a:t>
                      </a:r>
                      <a:r>
                        <a:rPr kumimoji="1" lang="ja-JP" altLang="en-US" sz="1100" b="1" dirty="0">
                          <a:solidFill>
                            <a:srgbClr val="634129"/>
                          </a:solidFill>
                          <a:latin typeface="Tsukushi A Round Gothic Bold" charset="-128"/>
                          <a:ea typeface="Tsukushi A Round Gothic Bold" charset="-128"/>
                          <a:cs typeface="Tsukushi A Round Gothic Bold" charset="-128"/>
                        </a:rPr>
                        <a:t>日～</a:t>
                      </a:r>
                      <a:r>
                        <a:rPr kumimoji="1" lang="en-US" altLang="ja-JP" sz="1100" b="1" dirty="0">
                          <a:solidFill>
                            <a:srgbClr val="634129"/>
                          </a:solidFill>
                          <a:latin typeface="Tsukushi A Round Gothic Bold" charset="-128"/>
                          <a:ea typeface="Tsukushi A Round Gothic Bold" charset="-128"/>
                          <a:cs typeface="Tsukushi A Round Gothic Bold" charset="-128"/>
                        </a:rPr>
                        <a:t>16</a:t>
                      </a:r>
                      <a:r>
                        <a:rPr kumimoji="1" lang="ja-JP" altLang="en-US" sz="1100" b="1" dirty="0">
                          <a:solidFill>
                            <a:srgbClr val="634129"/>
                          </a:solidFill>
                          <a:latin typeface="Tsukushi A Round Gothic Bold" charset="-128"/>
                          <a:ea typeface="Tsukushi A Round Gothic Bold" charset="-128"/>
                          <a:cs typeface="Tsukushi A Round Gothic Bold" charset="-128"/>
                        </a:rPr>
                        <a:t>日勤務</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6"/>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休日</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日、祝日　年末年始年始（</a:t>
                      </a:r>
                      <a:r>
                        <a:rPr kumimoji="1" lang="en-US" altLang="ja-JP" sz="1100" b="1" dirty="0">
                          <a:solidFill>
                            <a:srgbClr val="634129"/>
                          </a:solidFill>
                          <a:latin typeface="Tsukushi A Round Gothic Bold" charset="-128"/>
                          <a:ea typeface="Tsukushi A Round Gothic Bold" charset="-128"/>
                          <a:cs typeface="Tsukushi A Round Gothic Bold" charset="-128"/>
                        </a:rPr>
                        <a:t>12/29〜1/3</a:t>
                      </a:r>
                      <a:r>
                        <a:rPr kumimoji="1" lang="ja-JP" altLang="en-US" sz="1100" b="1" dirty="0">
                          <a:solidFill>
                            <a:srgbClr val="634129"/>
                          </a:solidFill>
                          <a:latin typeface="Tsukushi A Round Gothic Bold" charset="-128"/>
                          <a:ea typeface="Tsukushi A Round Gothic Bold" charset="-128"/>
                          <a:cs typeface="Tsukushi A Round Gothic Bold" charset="-128"/>
                        </a:rPr>
                        <a:t>）</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慶弔休暇、有給休暇（入社後６ヶ月経過後に付与）</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7"/>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待遇</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交通費支給（上限</a:t>
                      </a:r>
                      <a: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t>26,000</a:t>
                      </a: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円）</a:t>
                      </a:r>
                      <a:b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b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社会保険完備 </a:t>
                      </a:r>
                      <a:endParaRPr lang="en-US" altLang="ja-JP" sz="1100" b="1" i="0" dirty="0">
                        <a:solidFill>
                          <a:srgbClr val="634128"/>
                        </a:solidFill>
                        <a:latin typeface="Tsukushi A Round Gothic Bold" panose="02020400000000000000" pitchFamily="18" charset="-128"/>
                        <a:ea typeface="Tsukushi A Round Gothic Bold" panose="02020400000000000000" pitchFamily="18"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産前産後休暇・育児休暇制度あり</a:t>
                      </a:r>
                      <a:b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b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休憩室・スタッフ用シャワールームあり・福利厚生施設の利用 </a:t>
                      </a:r>
                      <a:endParaRPr lang="en-US" altLang="ja-JP" sz="1100" b="1" i="0" dirty="0">
                        <a:solidFill>
                          <a:srgbClr val="634128"/>
                        </a:solidFill>
                        <a:latin typeface="Tsukushi A Round Gothic Bold" panose="02020400000000000000" pitchFamily="18" charset="-128"/>
                        <a:ea typeface="Tsukushi A Round Gothic Bold"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1" i="0" dirty="0">
                          <a:solidFill>
                            <a:srgbClr val="634128"/>
                          </a:solidFill>
                          <a:latin typeface="Tsukushi A Round Gothic Bold" panose="02020400000000000000" pitchFamily="18" charset="-128"/>
                          <a:ea typeface="Tsukushi A Round Gothic Bold" panose="02020400000000000000" pitchFamily="18" charset="-128"/>
                        </a:rPr>
                        <a:t>好条件お部屋探し（グループ会社に不動産事業あり）</a:t>
                      </a:r>
                      <a:br>
                        <a:rPr lang="en-US" altLang="ja-JP" sz="1100" b="1" i="0" dirty="0">
                          <a:solidFill>
                            <a:srgbClr val="634128"/>
                          </a:solidFill>
                          <a:latin typeface="Tsukushi A Round Gothic Bold" panose="02020400000000000000" pitchFamily="18" charset="-128"/>
                          <a:ea typeface="Tsukushi A Round Gothic Bold" panose="02020400000000000000" pitchFamily="18" charset="-128"/>
                        </a:rPr>
                      </a:br>
                      <a:r>
                        <a:rPr kumimoji="1" lang="ja-JP" altLang="en-US" sz="1100" b="1" dirty="0">
                          <a:solidFill>
                            <a:srgbClr val="634129"/>
                          </a:solidFill>
                          <a:latin typeface="Tsukushi A Round Gothic Bold" charset="-128"/>
                          <a:ea typeface="Tsukushi A Round Gothic Bold" charset="-128"/>
                          <a:cs typeface="Tsukushi A Round Gothic Bold" charset="-128"/>
                        </a:rPr>
                        <a:t>国際モンテッソーリ協会認定資格保持者による園内研修</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国際モンテッソーリ協会認定資格取得サポートあり</a:t>
                      </a:r>
                      <a:br>
                        <a:rPr kumimoji="1" lang="en-US" altLang="ja-JP" sz="1100" b="1" dirty="0">
                          <a:solidFill>
                            <a:srgbClr val="634129"/>
                          </a:solidFill>
                          <a:latin typeface="Tsukushi A Round Gothic Bold" charset="-128"/>
                          <a:ea typeface="Tsukushi A Round Gothic Bold" charset="-128"/>
                          <a:cs typeface="Tsukushi A Round Gothic Bold" charset="-128"/>
                        </a:rPr>
                      </a:br>
                      <a:r>
                        <a:rPr kumimoji="1" lang="ja-JP" altLang="en-US" sz="1100" b="1" kern="1200" dirty="0">
                          <a:solidFill>
                            <a:srgbClr val="634129"/>
                          </a:solidFill>
                          <a:effectLst/>
                          <a:latin typeface="Tsukushi A Round Gothic Bold" charset="-128"/>
                          <a:ea typeface="Tsukushi A Round Gothic Bold" charset="-128"/>
                          <a:cs typeface="Tsukushi A Round Gothic Regular" charset="-128"/>
                        </a:rPr>
                        <a:t>国際中医薬膳管理師による薬膳研修</a:t>
                      </a:r>
                      <a:endParaRPr kumimoji="1" lang="en-US" altLang="ja-JP" sz="1100" kern="1200" dirty="0">
                        <a:solidFill>
                          <a:srgbClr val="634129"/>
                        </a:solidFill>
                        <a:effectLst/>
                        <a:latin typeface="Tsukushi A Round Gothic Regular" charset="-128"/>
                        <a:ea typeface="Tsukushi A Round Gothic Regular" charset="-128"/>
                        <a:cs typeface="Tsukushi A Round Gothic Regular"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8"/>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応募条件</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子育て支援員資格を有すること</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9"/>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求める人物像</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・明るく前向きな方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・モンテッソーリ教育を学びたい方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・長く働きたい方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・チームワークを大切にする方</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・夢や目標を持って働ける方</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10"/>
                  </a:ext>
                </a:extLst>
              </a:tr>
              <a:tr h="417000">
                <a:tc>
                  <a:txBody>
                    <a:bodyPr/>
                    <a:lstStyle/>
                    <a:p>
                      <a:r>
                        <a:rPr kumimoji="1" lang="ja-JP" altLang="en-US" sz="1100" b="1" dirty="0">
                          <a:solidFill>
                            <a:srgbClr val="634129"/>
                          </a:solidFill>
                          <a:latin typeface="Tsukushi A Round Gothic Bold" charset="-128"/>
                          <a:ea typeface="Tsukushi A Round Gothic Bold" charset="-128"/>
                          <a:cs typeface="Tsukushi A Round Gothic Bold" charset="-128"/>
                        </a:rPr>
                        <a:t>採用者</a:t>
                      </a:r>
                      <a:endParaRPr kumimoji="1" lang="en-US" altLang="ja-JP" sz="1100" b="1" dirty="0">
                        <a:solidFill>
                          <a:srgbClr val="634129"/>
                        </a:solidFill>
                        <a:latin typeface="Tsukushi A Round Gothic Bold" charset="-128"/>
                        <a:ea typeface="Tsukushi A Round Gothic Bold" charset="-128"/>
                        <a:cs typeface="Tsukushi A Round Gothic Bold" charset="-128"/>
                      </a:endParaRPr>
                    </a:p>
                    <a:p>
                      <a:r>
                        <a:rPr kumimoji="1" lang="ja-JP" altLang="en-US" sz="1100" b="1" dirty="0">
                          <a:solidFill>
                            <a:srgbClr val="634129"/>
                          </a:solidFill>
                          <a:latin typeface="Tsukushi A Round Gothic Bold" charset="-128"/>
                          <a:ea typeface="Tsukushi A Round Gothic Bold" charset="-128"/>
                          <a:cs typeface="Tsukushi A Round Gothic Bold" charset="-128"/>
                        </a:rPr>
                        <a:t>メッセージ</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FFFF0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634129"/>
                          </a:solidFill>
                          <a:latin typeface="Tsukushi A Round Gothic Bold" charset="-128"/>
                          <a:ea typeface="Tsukushi A Round Gothic Bold" charset="-128"/>
                          <a:cs typeface="Tsukushi A Round Gothic Bold" charset="-128"/>
                        </a:rPr>
                        <a:t>ハピネス保育園は、「子どもの</a:t>
                      </a: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自分でできた</a:t>
                      </a:r>
                      <a:r>
                        <a:rPr kumimoji="1" lang="en-US" altLang="ja-JP" sz="1100" b="1" dirty="0">
                          <a:solidFill>
                            <a:srgbClr val="634129"/>
                          </a:solidFill>
                          <a:latin typeface="Tsukushi A Round Gothic Bold" charset="-128"/>
                          <a:ea typeface="Tsukushi A Round Gothic Bold" charset="-128"/>
                          <a:cs typeface="Tsukushi A Round Gothic Bold" charset="-128"/>
                        </a:rPr>
                        <a:t>』</a:t>
                      </a:r>
                      <a:r>
                        <a:rPr kumimoji="1" lang="ja-JP" altLang="en-US" sz="1100" b="1" dirty="0">
                          <a:solidFill>
                            <a:srgbClr val="634129"/>
                          </a:solidFill>
                          <a:latin typeface="Tsukushi A Round Gothic Bold" charset="-128"/>
                          <a:ea typeface="Tsukushi A Round Gothic Bold" charset="-128"/>
                          <a:cs typeface="Tsukushi A Round Gothic Bold" charset="-128"/>
                        </a:rPr>
                        <a:t>のお手伝い」を保育理念に掲げ、モンテッソーリ教育の保育を行なう</a:t>
                      </a:r>
                      <a:r>
                        <a:rPr kumimoji="1" lang="en-US" altLang="ja-JP" sz="1100" b="1" dirty="0">
                          <a:solidFill>
                            <a:srgbClr val="634129"/>
                          </a:solidFill>
                          <a:latin typeface="Tsukushi A Round Gothic Bold" charset="-128"/>
                          <a:ea typeface="Tsukushi A Round Gothic Bold" charset="-128"/>
                          <a:cs typeface="Tsukushi A Round Gothic Bold" charset="-128"/>
                        </a:rPr>
                        <a:t>0.1.2</a:t>
                      </a:r>
                      <a:r>
                        <a:rPr kumimoji="1" lang="ja-JP" altLang="en-US" sz="1100" b="1" dirty="0">
                          <a:solidFill>
                            <a:srgbClr val="634129"/>
                          </a:solidFill>
                          <a:latin typeface="Tsukushi A Round Gothic Bold" charset="-128"/>
                          <a:ea typeface="Tsukushi A Round Gothic Bold" charset="-128"/>
                          <a:cs typeface="Tsukushi A Round Gothic Bold" charset="-128"/>
                        </a:rPr>
                        <a:t>歳</a:t>
                      </a:r>
                      <a:r>
                        <a:rPr kumimoji="1" lang="en-US" altLang="ja-JP" sz="1100" b="1" dirty="0">
                          <a:solidFill>
                            <a:srgbClr val="634129"/>
                          </a:solidFill>
                          <a:latin typeface="Tsukushi A Round Gothic Bold" charset="-128"/>
                          <a:ea typeface="Tsukushi A Round Gothic Bold" charset="-128"/>
                          <a:cs typeface="Tsukushi A Round Gothic Bold" charset="-128"/>
                        </a:rPr>
                        <a:t>19</a:t>
                      </a:r>
                      <a:r>
                        <a:rPr kumimoji="1" lang="ja-JP" altLang="en-US" sz="1100" b="1" dirty="0">
                          <a:solidFill>
                            <a:srgbClr val="634129"/>
                          </a:solidFill>
                          <a:latin typeface="Tsukushi A Round Gothic Bold" charset="-128"/>
                          <a:ea typeface="Tsukushi A Round Gothic Bold" charset="-128"/>
                          <a:cs typeface="Tsukushi A Round Gothic Bold" charset="-128"/>
                        </a:rPr>
                        <a:t>名の企業主導型保育園です。子どもの持つ無限の可能性を発揮できるよう、観察を行い、必要なお手伝いをしていきます。子どもは自ら成長していく力を持っていると信じることができ、育ちを支えてくれる人を募集します。私たちは、子どもの心身両面の成長に、幸せな大人の姿が必要不可欠だと考え、大人同士も個々の違いを認め、尊重し、協力し合うことを大切にしています。子どもだけでなく、働く大人にとっても幸せなコミュニティを一緒に作っていきませんか？子育て中の方にも優しい職場です。</a:t>
                      </a:r>
                      <a:endParaRPr kumimoji="1" lang="ja-JP" altLang="en-US" sz="1100" b="1" dirty="0">
                        <a:solidFill>
                          <a:srgbClr val="634128"/>
                        </a:solidFill>
                        <a:latin typeface="Tw Cen MT Condensed" panose="020B0606020104020203" pitchFamily="34" charset="0"/>
                        <a:ea typeface="Tsukushi A Round Gothic Bold"/>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11" name="テキスト ボックス 10"/>
          <p:cNvSpPr txBox="1"/>
          <p:nvPr/>
        </p:nvSpPr>
        <p:spPr>
          <a:xfrm>
            <a:off x="-16277" y="714186"/>
            <a:ext cx="3262432" cy="338554"/>
          </a:xfrm>
          <a:prstGeom prst="rect">
            <a:avLst/>
          </a:prstGeom>
          <a:noFill/>
        </p:spPr>
        <p:txBody>
          <a:bodyPr wrap="none" rtlCol="0">
            <a:spAutoFit/>
          </a:bodyPr>
          <a:lstStyle/>
          <a:p>
            <a:r>
              <a:rPr lang="ja-JP" altLang="en-US" sz="1600" b="1">
                <a:solidFill>
                  <a:srgbClr val="634129"/>
                </a:solidFill>
                <a:latin typeface="Tsukushi A Round Gothic Bold" charset="-128"/>
                <a:ea typeface="Tsukushi A Round Gothic Bold" charset="-128"/>
                <a:cs typeface="Tsukushi A Round Gothic Bold" charset="-128"/>
              </a:rPr>
              <a:t>　子育て</a:t>
            </a:r>
            <a:r>
              <a:rPr lang="ja-JP" altLang="en-US" sz="1600" b="1" dirty="0">
                <a:solidFill>
                  <a:srgbClr val="634129"/>
                </a:solidFill>
                <a:latin typeface="Tsukushi A Round Gothic Bold" charset="-128"/>
                <a:ea typeface="Tsukushi A Round Gothic Bold" charset="-128"/>
                <a:cs typeface="Tsukushi A Round Gothic Bold" charset="-128"/>
              </a:rPr>
              <a:t>支援員（パートタイム）</a:t>
            </a:r>
            <a:endParaRPr lang="en-US" altLang="ja-JP" sz="1600" b="1" dirty="0">
              <a:solidFill>
                <a:srgbClr val="634129"/>
              </a:solidFill>
              <a:latin typeface="Tsukushi A Round Gothic Bold" charset="-128"/>
              <a:ea typeface="Tsukushi A Round Gothic Bold" charset="-128"/>
              <a:cs typeface="Tsukushi A Round Gothic Bold" charset="-128"/>
            </a:endParaRPr>
          </a:p>
        </p:txBody>
      </p:sp>
      <p:pic>
        <p:nvPicPr>
          <p:cNvPr id="3" name="図 2">
            <a:extLst>
              <a:ext uri="{FF2B5EF4-FFF2-40B4-BE49-F238E27FC236}">
                <a16:creationId xmlns:a16="http://schemas.microsoft.com/office/drawing/2014/main" id="{4C9A401D-8962-785F-3C85-4F05BAFB5849}"/>
              </a:ext>
            </a:extLst>
          </p:cNvPr>
          <p:cNvPicPr>
            <a:picLocks noChangeAspect="1"/>
          </p:cNvPicPr>
          <p:nvPr/>
        </p:nvPicPr>
        <p:blipFill rotWithShape="1">
          <a:blip r:embed="rId2">
            <a:extLst>
              <a:ext uri="{28A0092B-C50C-407E-A947-70E740481C1C}">
                <a14:useLocalDpi xmlns:a14="http://schemas.microsoft.com/office/drawing/2010/main" val="0"/>
              </a:ext>
            </a:extLst>
          </a:blip>
          <a:srcRect t="34832" b="36331"/>
          <a:stretch/>
        </p:blipFill>
        <p:spPr>
          <a:xfrm>
            <a:off x="6059838" y="9635911"/>
            <a:ext cx="761398" cy="219566"/>
          </a:xfrm>
          <a:prstGeom prst="rect">
            <a:avLst/>
          </a:prstGeom>
        </p:spPr>
      </p:pic>
      <p:pic>
        <p:nvPicPr>
          <p:cNvPr id="7" name="図 6">
            <a:extLst>
              <a:ext uri="{FF2B5EF4-FFF2-40B4-BE49-F238E27FC236}">
                <a16:creationId xmlns:a16="http://schemas.microsoft.com/office/drawing/2014/main" id="{B3D387A5-41F0-C8A4-DE22-95043DDEF35C}"/>
              </a:ext>
            </a:extLst>
          </p:cNvPr>
          <p:cNvPicPr>
            <a:picLocks noChangeAspect="1"/>
          </p:cNvPicPr>
          <p:nvPr/>
        </p:nvPicPr>
        <p:blipFill rotWithShape="1">
          <a:blip r:embed="rId3">
            <a:extLst>
              <a:ext uri="{28A0092B-C50C-407E-A947-70E740481C1C}">
                <a14:useLocalDpi xmlns:a14="http://schemas.microsoft.com/office/drawing/2010/main" val="0"/>
              </a:ext>
            </a:extLst>
          </a:blip>
          <a:srcRect t="34522" b="44083"/>
          <a:stretch/>
        </p:blipFill>
        <p:spPr>
          <a:xfrm>
            <a:off x="996693" y="165148"/>
            <a:ext cx="1552355" cy="332132"/>
          </a:xfrm>
          <a:prstGeom prst="rect">
            <a:avLst/>
          </a:prstGeom>
        </p:spPr>
      </p:pic>
      <p:sp>
        <p:nvSpPr>
          <p:cNvPr id="12" name="円/楕円 11">
            <a:extLst>
              <a:ext uri="{FF2B5EF4-FFF2-40B4-BE49-F238E27FC236}">
                <a16:creationId xmlns:a16="http://schemas.microsoft.com/office/drawing/2014/main" id="{A6002985-9CEE-83BE-B716-EE9667F8AE50}"/>
              </a:ext>
            </a:extLst>
          </p:cNvPr>
          <p:cNvSpPr/>
          <p:nvPr/>
        </p:nvSpPr>
        <p:spPr>
          <a:xfrm>
            <a:off x="2549048" y="165148"/>
            <a:ext cx="767893" cy="341218"/>
          </a:xfrm>
          <a:prstGeom prst="ellipse">
            <a:avLst/>
          </a:prstGeom>
          <a:solidFill>
            <a:srgbClr val="E4FFF9"/>
          </a:solid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D5D4425F-1E66-EF61-204D-72078871A8BD}"/>
              </a:ext>
            </a:extLst>
          </p:cNvPr>
          <p:cNvSpPr txBox="1"/>
          <p:nvPr/>
        </p:nvSpPr>
        <p:spPr>
          <a:xfrm>
            <a:off x="2438102" y="178489"/>
            <a:ext cx="3057247" cy="338554"/>
          </a:xfrm>
          <a:prstGeom prst="rect">
            <a:avLst/>
          </a:prstGeom>
          <a:noFill/>
        </p:spPr>
        <p:txBody>
          <a:bodyPr wrap="none" rtlCol="0">
            <a:spAutoFit/>
          </a:bodyPr>
          <a:lstStyle/>
          <a:p>
            <a:r>
              <a:rPr lang="ja-JP" altLang="en-US" sz="1600" b="1">
                <a:solidFill>
                  <a:srgbClr val="634129"/>
                </a:solidFill>
                <a:latin typeface="Tsukushi A Round Gothic Bold" charset="-128"/>
                <a:ea typeface="Tsukushi A Round Gothic Bold" charset="-128"/>
                <a:cs typeface="Tsukushi A Round Gothic Bold" charset="-128"/>
              </a:rPr>
              <a:t>　平尾　</a:t>
            </a:r>
            <a:r>
              <a:rPr lang="ja-JP" altLang="en-US" sz="1600" b="1" dirty="0">
                <a:solidFill>
                  <a:srgbClr val="634129"/>
                </a:solidFill>
                <a:latin typeface="Tsukushi A Round Gothic Bold" charset="-128"/>
                <a:ea typeface="Tsukushi A Round Gothic Bold" charset="-128"/>
                <a:cs typeface="Tsukushi A Round Gothic Bold" charset="-128"/>
              </a:rPr>
              <a:t>スタッフ募集について</a:t>
            </a:r>
            <a:endParaRPr lang="en-US" altLang="ja-JP" sz="1600" b="1" dirty="0">
              <a:solidFill>
                <a:srgbClr val="634129"/>
              </a:solidFill>
              <a:latin typeface="Tsukushi A Round Gothic Bold" charset="-128"/>
              <a:ea typeface="Tsukushi A Round Gothic Bold" charset="-128"/>
              <a:cs typeface="Tsukushi A Round Gothic Bold" charset="-128"/>
            </a:endParaRPr>
          </a:p>
        </p:txBody>
      </p:sp>
    </p:spTree>
    <p:extLst>
      <p:ext uri="{BB962C8B-B14F-4D97-AF65-F5344CB8AC3E}">
        <p14:creationId xmlns:p14="http://schemas.microsoft.com/office/powerpoint/2010/main" val="681155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図 6"/>
          <p:cNvPicPr>
            <a:picLocks noChangeAspect="1"/>
          </p:cNvPicPr>
          <p:nvPr/>
        </p:nvPicPr>
        <p:blipFill rotWithShape="1">
          <a:blip r:embed="rId3">
            <a:extLst>
              <a:ext uri="{28A0092B-C50C-407E-A947-70E740481C1C}">
                <a14:useLocalDpi xmlns:a14="http://schemas.microsoft.com/office/drawing/2010/main" val="0"/>
              </a:ext>
            </a:extLst>
          </a:blip>
          <a:srcRect t="34832" b="36331"/>
          <a:stretch/>
        </p:blipFill>
        <p:spPr>
          <a:xfrm>
            <a:off x="5720315" y="9502537"/>
            <a:ext cx="1116419" cy="321944"/>
          </a:xfrm>
          <a:prstGeom prst="rect">
            <a:avLst/>
          </a:prstGeom>
        </p:spPr>
      </p:pic>
      <p:graphicFrame>
        <p:nvGraphicFramePr>
          <p:cNvPr id="2" name="表 1"/>
          <p:cNvGraphicFramePr>
            <a:graphicFrameLocks noGrp="1"/>
          </p:cNvGraphicFramePr>
          <p:nvPr>
            <p:extLst>
              <p:ext uri="{D42A27DB-BD31-4B8C-83A1-F6EECF244321}">
                <p14:modId xmlns:p14="http://schemas.microsoft.com/office/powerpoint/2010/main" val="1444300724"/>
              </p:ext>
            </p:extLst>
          </p:nvPr>
        </p:nvGraphicFramePr>
        <p:xfrm>
          <a:off x="151710" y="954629"/>
          <a:ext cx="6534840" cy="8526000"/>
        </p:xfrm>
        <a:graphic>
          <a:graphicData uri="http://schemas.openxmlformats.org/drawingml/2006/table">
            <a:tbl>
              <a:tblPr firstRow="1" bandRow="1">
                <a:tableStyleId>{2D5ABB26-0587-4C30-8999-92F81FD0307C}</a:tableStyleId>
              </a:tblPr>
              <a:tblGrid>
                <a:gridCol w="1325127">
                  <a:extLst>
                    <a:ext uri="{9D8B030D-6E8A-4147-A177-3AD203B41FA5}">
                      <a16:colId xmlns:a16="http://schemas.microsoft.com/office/drawing/2014/main" val="20000"/>
                    </a:ext>
                  </a:extLst>
                </a:gridCol>
                <a:gridCol w="5209713">
                  <a:extLst>
                    <a:ext uri="{9D8B030D-6E8A-4147-A177-3AD203B41FA5}">
                      <a16:colId xmlns:a16="http://schemas.microsoft.com/office/drawing/2014/main" val="20001"/>
                    </a:ext>
                  </a:extLst>
                </a:gridCol>
              </a:tblGrid>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募集職種</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pPr algn="l"/>
                      <a:r>
                        <a:rPr kumimoji="1" lang="ja-JP" altLang="en-US" sz="1200" b="1" dirty="0">
                          <a:solidFill>
                            <a:srgbClr val="634129"/>
                          </a:solidFill>
                          <a:latin typeface="Tsukushi A Round Gothic Bold" charset="-128"/>
                          <a:ea typeface="Tsukushi A Round Gothic Bold" charset="-128"/>
                          <a:cs typeface="Tsukushi A Round Gothic Bold" charset="-128"/>
                        </a:rPr>
                        <a:t>看護師</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0"/>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仕事内容</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・主に保育補助</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・子どもの体調不良や怪我の際の看護</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・感染症対策</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・内科検診、歯科検診時の対応</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2"/>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給与</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給与：</a:t>
                      </a:r>
                      <a:r>
                        <a:rPr kumimoji="1" lang="ja-JP" altLang="en-US" sz="1200" b="1">
                          <a:solidFill>
                            <a:srgbClr val="634129"/>
                          </a:solidFill>
                          <a:latin typeface="Tsukushi A Round Gothic Bold" charset="-128"/>
                          <a:ea typeface="Tsukushi A Round Gothic Bold" charset="-128"/>
                          <a:cs typeface="Tsukushi A Round Gothic Bold" charset="-128"/>
                        </a:rPr>
                        <a:t>時給</a:t>
                      </a:r>
                      <a:r>
                        <a:rPr kumimoji="1" lang="en-US" altLang="ja-JP" sz="1200" b="1" dirty="0">
                          <a:solidFill>
                            <a:srgbClr val="634129"/>
                          </a:solidFill>
                          <a:latin typeface="Tsukushi A Round Gothic Bold" charset="-128"/>
                          <a:ea typeface="Tsukushi A Round Gothic Bold" charset="-128"/>
                          <a:cs typeface="Tsukushi A Round Gothic Bold" charset="-128"/>
                        </a:rPr>
                        <a:t>1,100</a:t>
                      </a:r>
                      <a:r>
                        <a:rPr kumimoji="1" lang="ja-JP" altLang="en-US" sz="1200" b="1" dirty="0">
                          <a:solidFill>
                            <a:srgbClr val="634129"/>
                          </a:solidFill>
                          <a:latin typeface="Tsukushi A Round Gothic Bold" charset="-128"/>
                          <a:ea typeface="Tsukushi A Round Gothic Bold" charset="-128"/>
                          <a:cs typeface="Tsukushi A Round Gothic Bold" charset="-128"/>
                        </a:rPr>
                        <a:t>円</a:t>
                      </a: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（経験、能力に応じて特別手当</a:t>
                      </a:r>
                      <a:r>
                        <a:rPr kumimoji="1" lang="ja-JP" altLang="en-US" sz="1200" b="1">
                          <a:solidFill>
                            <a:srgbClr val="634129"/>
                          </a:solidFill>
                          <a:latin typeface="Tsukushi A Round Gothic Bold" charset="-128"/>
                          <a:ea typeface="Tsukushi A Round Gothic Bold" charset="-128"/>
                          <a:cs typeface="Tsukushi A Round Gothic Bold" charset="-128"/>
                        </a:rPr>
                        <a:t>あり）</a:t>
                      </a:r>
                      <a:br>
                        <a:rPr kumimoji="1" lang="en-US" altLang="ja-JP" sz="1200" b="1" dirty="0">
                          <a:solidFill>
                            <a:srgbClr val="634129"/>
                          </a:solidFill>
                          <a:latin typeface="Tsukushi A Round Gothic Bold" charset="-128"/>
                          <a:ea typeface="Tsukushi A Round Gothic Bold" charset="-128"/>
                          <a:cs typeface="Tsukushi A Round Gothic Bold" charset="-128"/>
                        </a:rPr>
                      </a:b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a:solidFill>
                            <a:srgbClr val="634129"/>
                          </a:solidFill>
                          <a:latin typeface="Tsukushi A Round Gothic Bold" charset="-128"/>
                          <a:ea typeface="Tsukushi A Round Gothic Bold" charset="-128"/>
                          <a:cs typeface="Tsukushi A Round Gothic Bold" charset="-128"/>
                        </a:rPr>
                        <a:t>処遇改善加算</a:t>
                      </a:r>
                      <a:r>
                        <a:rPr kumimoji="1" lang="en-US" altLang="ja-JP" sz="1200" b="1" dirty="0" err="1">
                          <a:solidFill>
                            <a:srgbClr val="634129"/>
                          </a:solidFill>
                          <a:latin typeface="Tsukushi A Round Gothic Bold" charset="-128"/>
                          <a:ea typeface="Tsukushi A Round Gothic Bold" charset="-128"/>
                          <a:cs typeface="Tsukushi A Round Gothic Bold" charset="-128"/>
                        </a:rPr>
                        <a:t>Ⅰ,Ⅱ</a:t>
                      </a: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a:solidFill>
                            <a:srgbClr val="634129"/>
                          </a:solidFill>
                          <a:latin typeface="Tsukushi A Round Gothic Bold" charset="-128"/>
                          <a:ea typeface="Tsukushi A Round Gothic Bold" charset="-128"/>
                          <a:cs typeface="Tsukushi A Round Gothic Bold" charset="-128"/>
                        </a:rPr>
                        <a:t>保育士等処遇改善臨時加算導入園です</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3"/>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勤務地</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ハピネス保育園　平尾ヴィレッジ</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（福岡市中央区平尾</a:t>
                      </a:r>
                      <a:r>
                        <a:rPr kumimoji="1" lang="en-US" altLang="ja-JP" sz="1200" b="1" dirty="0">
                          <a:solidFill>
                            <a:srgbClr val="634129"/>
                          </a:solidFill>
                          <a:latin typeface="Tsukushi A Round Gothic Bold" charset="-128"/>
                          <a:ea typeface="Tsukushi A Round Gothic Bold" charset="-128"/>
                          <a:cs typeface="Tsukushi A Round Gothic Bold" charset="-128"/>
                        </a:rPr>
                        <a:t>2-4-8</a:t>
                      </a:r>
                      <a:r>
                        <a:rPr kumimoji="1" lang="ja-JP" altLang="en-US" sz="1200" b="1" dirty="0">
                          <a:solidFill>
                            <a:srgbClr val="634129"/>
                          </a:solidFill>
                          <a:latin typeface="Tsukushi A Round Gothic Bold" charset="-128"/>
                          <a:ea typeface="Tsukushi A Round Gothic Bold" charset="-128"/>
                          <a:cs typeface="Tsukushi A Round Gothic Bold" charset="-128"/>
                        </a:rPr>
                        <a:t>）</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西鉄大牟田線　平尾駅より徒歩３分</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4"/>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勤務開始</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要相談</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5"/>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勤務時間</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＜非常勤＞　</a:t>
                      </a:r>
                      <a:r>
                        <a:rPr kumimoji="1" lang="en-US" altLang="ja-JP" sz="1200" b="1" dirty="0">
                          <a:solidFill>
                            <a:srgbClr val="634129"/>
                          </a:solidFill>
                          <a:latin typeface="Tsukushi A Round Gothic Bold" charset="-128"/>
                          <a:ea typeface="Tsukushi A Round Gothic Bold" charset="-128"/>
                          <a:cs typeface="Tsukushi A Round Gothic Bold" charset="-128"/>
                        </a:rPr>
                        <a:t>8:00〜18:00</a:t>
                      </a:r>
                      <a:r>
                        <a:rPr kumimoji="1" lang="ja-JP" altLang="en-US" sz="1200" b="1" dirty="0">
                          <a:solidFill>
                            <a:srgbClr val="634129"/>
                          </a:solidFill>
                          <a:latin typeface="Tsukushi A Round Gothic Bold" charset="-128"/>
                          <a:ea typeface="Tsukushi A Round Gothic Bold" charset="-128"/>
                          <a:cs typeface="Tsukushi A Round Gothic Bold" charset="-128"/>
                        </a:rPr>
                        <a:t>のうち応相談（週２</a:t>
                      </a: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３回</a:t>
                      </a: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6"/>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休日</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kumimoji="1" lang="ja-JP" altLang="en-US" sz="1200" b="1">
                          <a:solidFill>
                            <a:srgbClr val="634129"/>
                          </a:solidFill>
                          <a:latin typeface="Tsukushi A Round Gothic Bold" charset="-128"/>
                          <a:ea typeface="Tsukushi A Round Gothic Bold" charset="-128"/>
                          <a:cs typeface="Tsukushi A Round Gothic Bold" charset="-128"/>
                        </a:rPr>
                        <a:t>日、祝日、年末年始（</a:t>
                      </a:r>
                      <a:r>
                        <a:rPr kumimoji="1" lang="en-US" altLang="ja-JP" sz="1200" b="1" dirty="0">
                          <a:solidFill>
                            <a:srgbClr val="634129"/>
                          </a:solidFill>
                          <a:latin typeface="Tsukushi A Round Gothic Bold" charset="-128"/>
                          <a:ea typeface="Tsukushi A Round Gothic Bold" charset="-128"/>
                          <a:cs typeface="Tsukushi A Round Gothic Bold" charset="-128"/>
                        </a:rPr>
                        <a:t>12/29〜1/3</a:t>
                      </a:r>
                      <a:r>
                        <a:rPr kumimoji="1" lang="ja-JP" altLang="en-US" sz="1200" b="1">
                          <a:solidFill>
                            <a:srgbClr val="634129"/>
                          </a:solidFill>
                          <a:latin typeface="Tsukushi A Round Gothic Bold" charset="-128"/>
                          <a:ea typeface="Tsukushi A Round Gothic Bold" charset="-128"/>
                          <a:cs typeface="Tsukushi A Round Gothic Bold" charset="-128"/>
                        </a:rPr>
                        <a:t>）</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a:solidFill>
                            <a:srgbClr val="634129"/>
                          </a:solidFill>
                          <a:latin typeface="Tsukushi A Round Gothic Bold" charset="-128"/>
                          <a:ea typeface="Tsukushi A Round Gothic Bold" charset="-128"/>
                          <a:cs typeface="Tsukushi A Round Gothic Bold" charset="-128"/>
                        </a:rPr>
                        <a:t>慶弔休暇、有給休暇（入社後６ヶ月経過後に付与）</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a:solidFill>
                            <a:srgbClr val="634129"/>
                          </a:solidFill>
                          <a:latin typeface="Tsukushi A Round Gothic Bold" charset="-128"/>
                          <a:ea typeface="Tsukushi A Round Gothic Bold" charset="-128"/>
                          <a:cs typeface="Tsukushi A Round Gothic Bold" charset="-128"/>
                        </a:rPr>
                        <a:t>産休・育休あり</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7"/>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待遇</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200" b="1" i="0">
                          <a:solidFill>
                            <a:srgbClr val="634128"/>
                          </a:solidFill>
                          <a:latin typeface="Tsukushi A Round Gothic Bold" panose="02020400000000000000" pitchFamily="18" charset="-128"/>
                          <a:ea typeface="Tsukushi A Round Gothic Bold" panose="02020400000000000000" pitchFamily="18" charset="-128"/>
                        </a:rPr>
                        <a:t>交通費支給（上限</a:t>
                      </a:r>
                      <a:r>
                        <a:rPr lang="en-US" altLang="ja-JP" sz="1200" b="1" i="0" dirty="0">
                          <a:solidFill>
                            <a:srgbClr val="634128"/>
                          </a:solidFill>
                          <a:latin typeface="Tsukushi A Round Gothic Bold" panose="02020400000000000000" pitchFamily="18" charset="-128"/>
                          <a:ea typeface="Tsukushi A Round Gothic Bold" panose="02020400000000000000" pitchFamily="18" charset="-128"/>
                        </a:rPr>
                        <a:t>26,000</a:t>
                      </a:r>
                      <a:r>
                        <a:rPr lang="ja-JP" altLang="en-US" sz="1200" b="1" i="0">
                          <a:solidFill>
                            <a:srgbClr val="634128"/>
                          </a:solidFill>
                          <a:latin typeface="Tsukushi A Round Gothic Bold" panose="02020400000000000000" pitchFamily="18" charset="-128"/>
                          <a:ea typeface="Tsukushi A Round Gothic Bold" panose="02020400000000000000" pitchFamily="18" charset="-128"/>
                        </a:rPr>
                        <a:t>円）</a:t>
                      </a:r>
                      <a:br>
                        <a:rPr lang="en-US" altLang="ja-JP" sz="1200" b="1" i="0" dirty="0">
                          <a:solidFill>
                            <a:srgbClr val="634128"/>
                          </a:solidFill>
                          <a:latin typeface="Tsukushi A Round Gothic Bold" panose="02020400000000000000" pitchFamily="18" charset="-128"/>
                          <a:ea typeface="Tsukushi A Round Gothic Bold" panose="02020400000000000000" pitchFamily="18" charset="-128"/>
                        </a:rPr>
                      </a:br>
                      <a:r>
                        <a:rPr lang="ja-JP" altLang="en-US" sz="1200" b="1" i="0">
                          <a:solidFill>
                            <a:srgbClr val="634128"/>
                          </a:solidFill>
                          <a:latin typeface="Tsukushi A Round Gothic Bold" panose="02020400000000000000" pitchFamily="18" charset="-128"/>
                          <a:ea typeface="Tsukushi A Round Gothic Bold" panose="02020400000000000000" pitchFamily="18" charset="-128"/>
                        </a:rPr>
                        <a:t>社会保険完備 </a:t>
                      </a:r>
                      <a:endParaRPr lang="en-US" altLang="ja-JP" sz="1200" b="1" i="0" dirty="0">
                        <a:solidFill>
                          <a:srgbClr val="634128"/>
                        </a:solidFill>
                        <a:latin typeface="Tsukushi A Round Gothic Bold" panose="02020400000000000000" pitchFamily="18" charset="-128"/>
                        <a:ea typeface="Tsukushi A Round Gothic Bold" panose="02020400000000000000" pitchFamily="18" charset="-128"/>
                      </a:endParaRPr>
                    </a:p>
                    <a:p>
                      <a:pPr marL="0" marR="0" indent="0" algn="l" defTabSz="685800" rtl="0" eaLnBrk="1" fontAlgn="auto" latinLnBrk="0" hangingPunct="1">
                        <a:lnSpc>
                          <a:spcPct val="100000"/>
                        </a:lnSpc>
                        <a:spcBef>
                          <a:spcPts val="0"/>
                        </a:spcBef>
                        <a:spcAft>
                          <a:spcPts val="0"/>
                        </a:spcAft>
                        <a:buClrTx/>
                        <a:buSzTx/>
                        <a:buFontTx/>
                        <a:buNone/>
                        <a:tabLst/>
                        <a:defRPr/>
                      </a:pPr>
                      <a:r>
                        <a:rPr lang="ja-JP" altLang="en-US" sz="1200" b="1" i="0">
                          <a:solidFill>
                            <a:srgbClr val="634128"/>
                          </a:solidFill>
                          <a:latin typeface="Tsukushi A Round Gothic Bold" panose="02020400000000000000" pitchFamily="18" charset="-128"/>
                          <a:ea typeface="Tsukushi A Round Gothic Bold" panose="02020400000000000000" pitchFamily="18" charset="-128"/>
                        </a:rPr>
                        <a:t>産前産後休暇・育児休暇制度あり</a:t>
                      </a:r>
                      <a:br>
                        <a:rPr lang="en-US" altLang="ja-JP" sz="1200" b="1" i="0" dirty="0">
                          <a:solidFill>
                            <a:srgbClr val="634128"/>
                          </a:solidFill>
                          <a:latin typeface="Tsukushi A Round Gothic Bold" panose="02020400000000000000" pitchFamily="18" charset="-128"/>
                          <a:ea typeface="Tsukushi A Round Gothic Bold" panose="02020400000000000000" pitchFamily="18" charset="-128"/>
                        </a:rPr>
                      </a:br>
                      <a:r>
                        <a:rPr lang="ja-JP" altLang="en-US" sz="1200" b="1" i="0">
                          <a:solidFill>
                            <a:srgbClr val="634128"/>
                          </a:solidFill>
                          <a:latin typeface="Tsukushi A Round Gothic Bold" panose="02020400000000000000" pitchFamily="18" charset="-128"/>
                          <a:ea typeface="Tsukushi A Round Gothic Bold" panose="02020400000000000000" pitchFamily="18" charset="-128"/>
                        </a:rPr>
                        <a:t>休憩室・スタッフ用シャワールームあり・福利厚生施設の利用 </a:t>
                      </a:r>
                      <a:endParaRPr lang="en-US" altLang="ja-JP" sz="1200" b="1" i="0" dirty="0">
                        <a:solidFill>
                          <a:srgbClr val="634128"/>
                        </a:solidFill>
                        <a:latin typeface="Tsukushi A Round Gothic Bold" panose="02020400000000000000" pitchFamily="18" charset="-128"/>
                        <a:ea typeface="Tsukushi A Round Gothic Bold" panose="02020400000000000000" pitchFamily="18"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i="0">
                          <a:solidFill>
                            <a:srgbClr val="634128"/>
                          </a:solidFill>
                          <a:latin typeface="Tsukushi A Round Gothic Bold" panose="02020400000000000000" pitchFamily="18" charset="-128"/>
                          <a:ea typeface="Tsukushi A Round Gothic Bold" panose="02020400000000000000" pitchFamily="18" charset="-128"/>
                        </a:rPr>
                        <a:t>好条件お部屋探し（グループ会社に不動産事業あり）</a:t>
                      </a:r>
                      <a:br>
                        <a:rPr lang="en-US" altLang="ja-JP" sz="1200" b="1" i="0" dirty="0">
                          <a:solidFill>
                            <a:srgbClr val="634128"/>
                          </a:solidFill>
                          <a:latin typeface="Tsukushi A Round Gothic Bold" panose="02020400000000000000" pitchFamily="18" charset="-128"/>
                          <a:ea typeface="Tsukushi A Round Gothic Bold" panose="02020400000000000000" pitchFamily="18" charset="-128"/>
                        </a:rPr>
                      </a:br>
                      <a:r>
                        <a:rPr kumimoji="1" lang="ja-JP" altLang="en-US" sz="1200" b="1">
                          <a:solidFill>
                            <a:srgbClr val="634129"/>
                          </a:solidFill>
                          <a:latin typeface="Tsukushi A Round Gothic Bold" charset="-128"/>
                          <a:ea typeface="Tsukushi A Round Gothic Bold" charset="-128"/>
                          <a:cs typeface="Tsukushi A Round Gothic Bold" charset="-128"/>
                        </a:rPr>
                        <a:t>国際モンテッソーリ協会認定資格保持者による園内研修</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a:solidFill>
                            <a:srgbClr val="634129"/>
                          </a:solidFill>
                          <a:latin typeface="Tsukushi A Round Gothic Bold" charset="-128"/>
                          <a:ea typeface="Tsukushi A Round Gothic Bold" charset="-128"/>
                          <a:cs typeface="Tsukushi A Round Gothic Bold" charset="-128"/>
                        </a:rPr>
                        <a:t>国際モンテッソーリ協会認定資格取得サポートあり</a:t>
                      </a:r>
                      <a:br>
                        <a:rPr kumimoji="1" lang="en-US" altLang="ja-JP" sz="1200" b="1" dirty="0">
                          <a:solidFill>
                            <a:srgbClr val="634129"/>
                          </a:solidFill>
                          <a:latin typeface="Tsukushi A Round Gothic Bold" charset="-128"/>
                          <a:ea typeface="Tsukushi A Round Gothic Bold" charset="-128"/>
                          <a:cs typeface="Tsukushi A Round Gothic Bold" charset="-128"/>
                        </a:rPr>
                      </a:br>
                      <a:r>
                        <a:rPr kumimoji="1" lang="ja-JP" altLang="en-US" sz="1200" b="1" kern="1200">
                          <a:solidFill>
                            <a:srgbClr val="634129"/>
                          </a:solidFill>
                          <a:effectLst/>
                          <a:latin typeface="Tsukushi A Round Gothic Bold" charset="-128"/>
                          <a:ea typeface="Tsukushi A Round Gothic Bold" charset="-128"/>
                          <a:cs typeface="Tsukushi A Round Gothic Regular" charset="-128"/>
                        </a:rPr>
                        <a:t>国際中医薬膳管理師による薬膳研修</a:t>
                      </a:r>
                      <a:br>
                        <a:rPr kumimoji="1" lang="en-US" altLang="ja-JP" sz="1200" b="1" kern="1200" dirty="0">
                          <a:solidFill>
                            <a:srgbClr val="634129"/>
                          </a:solidFill>
                          <a:effectLst/>
                          <a:latin typeface="Tsukushi A Round Gothic Bold" charset="-128"/>
                          <a:ea typeface="Tsukushi A Round Gothic Bold" charset="-128"/>
                          <a:cs typeface="Tsukushi A Round Gothic Regular" charset="-128"/>
                        </a:rPr>
                      </a:br>
                      <a:r>
                        <a:rPr kumimoji="1" lang="ja-JP" altLang="en-US" sz="1200" b="1" kern="1200">
                          <a:solidFill>
                            <a:srgbClr val="634129"/>
                          </a:solidFill>
                          <a:effectLst/>
                          <a:latin typeface="Tsukushi A Round Gothic Bold" charset="-128"/>
                          <a:ea typeface="Tsukushi A Round Gothic Bold" charset="-128"/>
                          <a:cs typeface="Tsukushi A Round Gothic Regular" charset="-128"/>
                        </a:rPr>
                        <a:t>正社員登用あり</a:t>
                      </a:r>
                      <a:endParaRPr kumimoji="1" lang="en-US" altLang="ja-JP" sz="1200" kern="1200" dirty="0">
                        <a:solidFill>
                          <a:srgbClr val="634129"/>
                        </a:solidFill>
                        <a:effectLst/>
                        <a:latin typeface="Tsukushi A Round Gothic Regular" charset="-128"/>
                        <a:ea typeface="Tsukushi A Round Gothic Regular" charset="-128"/>
                        <a:cs typeface="Tsukushi A Round Gothic Regular"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8"/>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応募条件</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634129"/>
                          </a:solidFill>
                          <a:latin typeface="Tsukushi A Round Gothic Bold" charset="-128"/>
                          <a:ea typeface="Tsukushi A Round Gothic Bold" charset="-128"/>
                          <a:cs typeface="Tsukushi A Round Gothic Bold" charset="-128"/>
                        </a:rPr>
                        <a:t>看護師資格（正、准）を有すること</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09"/>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求める人物像</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a:solidFill>
                            <a:srgbClr val="634129"/>
                          </a:solidFill>
                          <a:latin typeface="Tsukushi A Round Gothic Bold" charset="-128"/>
                          <a:ea typeface="Tsukushi A Round Gothic Bold" charset="-128"/>
                          <a:cs typeface="Tsukushi A Round Gothic Bold" charset="-128"/>
                        </a:rPr>
                        <a:t>・モンテッソーリ教育を学び、実践したい方</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明るく前向きな方</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長く働きたい方</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・チームワークを大切にする方</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・夢や目標を持って働ける方</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10"/>
                  </a:ext>
                </a:extLst>
              </a:tr>
              <a:tr h="417000">
                <a:tc>
                  <a:txBody>
                    <a:bodyPr/>
                    <a:lstStyle/>
                    <a:p>
                      <a:r>
                        <a:rPr kumimoji="1" lang="ja-JP" altLang="en-US" sz="1200" b="1" dirty="0">
                          <a:solidFill>
                            <a:srgbClr val="634129"/>
                          </a:solidFill>
                          <a:latin typeface="Tsukushi A Round Gothic Bold" charset="-128"/>
                          <a:ea typeface="Tsukushi A Round Gothic Bold" charset="-128"/>
                          <a:cs typeface="Tsukushi A Round Gothic Bold" charset="-128"/>
                        </a:rPr>
                        <a:t>採用者</a:t>
                      </a:r>
                      <a:endParaRPr kumimoji="1" lang="en-US" altLang="ja-JP" sz="1200" b="1" dirty="0">
                        <a:solidFill>
                          <a:srgbClr val="634129"/>
                        </a:solidFill>
                        <a:latin typeface="Tsukushi A Round Gothic Bold" charset="-128"/>
                        <a:ea typeface="Tsukushi A Round Gothic Bold" charset="-128"/>
                        <a:cs typeface="Tsukushi A Round Gothic Bold" charset="-128"/>
                      </a:endParaRPr>
                    </a:p>
                    <a:p>
                      <a:r>
                        <a:rPr kumimoji="1" lang="ja-JP" altLang="en-US" sz="1200" b="1" dirty="0">
                          <a:solidFill>
                            <a:srgbClr val="634129"/>
                          </a:solidFill>
                          <a:latin typeface="Tsukushi A Round Gothic Bold" charset="-128"/>
                          <a:ea typeface="Tsukushi A Round Gothic Bold" charset="-128"/>
                          <a:cs typeface="Tsukushi A Round Gothic Bold" charset="-128"/>
                        </a:rPr>
                        <a:t>メッセージ</a:t>
                      </a: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solidFill>
                      <a:srgbClr val="E0FFDC"/>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634129"/>
                          </a:solidFill>
                          <a:latin typeface="Tsukushi A Round Gothic Bold" charset="-128"/>
                          <a:ea typeface="Tsukushi A Round Gothic Bold" charset="-128"/>
                          <a:cs typeface="Tsukushi A Round Gothic Bold" charset="-128"/>
                        </a:rPr>
                        <a:t>ハピネス保育園は、「子どもの</a:t>
                      </a: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自分でできた</a:t>
                      </a:r>
                      <a:r>
                        <a:rPr kumimoji="1" lang="en-US" altLang="ja-JP" sz="1200" b="1" dirty="0">
                          <a:solidFill>
                            <a:srgbClr val="634129"/>
                          </a:solidFill>
                          <a:latin typeface="Tsukushi A Round Gothic Bold" charset="-128"/>
                          <a:ea typeface="Tsukushi A Round Gothic Bold" charset="-128"/>
                          <a:cs typeface="Tsukushi A Round Gothic Bold" charset="-128"/>
                        </a:rPr>
                        <a:t>』</a:t>
                      </a:r>
                      <a:r>
                        <a:rPr kumimoji="1" lang="ja-JP" altLang="en-US" sz="1200" b="1" dirty="0">
                          <a:solidFill>
                            <a:srgbClr val="634129"/>
                          </a:solidFill>
                          <a:latin typeface="Tsukushi A Round Gothic Bold" charset="-128"/>
                          <a:ea typeface="Tsukushi A Round Gothic Bold" charset="-128"/>
                          <a:cs typeface="Tsukushi A Round Gothic Bold" charset="-128"/>
                        </a:rPr>
                        <a:t>のお手伝い」を保育理念に掲げ、モンテッソーリ教育の保育を行なう</a:t>
                      </a:r>
                      <a:r>
                        <a:rPr kumimoji="1" lang="en-US" altLang="ja-JP" sz="1200" b="1" dirty="0">
                          <a:solidFill>
                            <a:srgbClr val="634129"/>
                          </a:solidFill>
                          <a:latin typeface="Tsukushi A Round Gothic Bold" charset="-128"/>
                          <a:ea typeface="Tsukushi A Round Gothic Bold" charset="-128"/>
                          <a:cs typeface="Tsukushi A Round Gothic Bold" charset="-128"/>
                        </a:rPr>
                        <a:t>0.1.2</a:t>
                      </a:r>
                      <a:r>
                        <a:rPr kumimoji="1" lang="ja-JP" altLang="en-US" sz="1200" b="1" dirty="0">
                          <a:solidFill>
                            <a:srgbClr val="634129"/>
                          </a:solidFill>
                          <a:latin typeface="Tsukushi A Round Gothic Bold" charset="-128"/>
                          <a:ea typeface="Tsukushi A Round Gothic Bold" charset="-128"/>
                          <a:cs typeface="Tsukushi A Round Gothic Bold" charset="-128"/>
                        </a:rPr>
                        <a:t>歳</a:t>
                      </a:r>
                      <a:r>
                        <a:rPr kumimoji="1" lang="en-US" altLang="ja-JP" sz="1200" b="1" dirty="0">
                          <a:solidFill>
                            <a:srgbClr val="634129"/>
                          </a:solidFill>
                          <a:latin typeface="Tsukushi A Round Gothic Bold" charset="-128"/>
                          <a:ea typeface="Tsukushi A Round Gothic Bold" charset="-128"/>
                          <a:cs typeface="Tsukushi A Round Gothic Bold" charset="-128"/>
                        </a:rPr>
                        <a:t>19</a:t>
                      </a:r>
                      <a:r>
                        <a:rPr kumimoji="1" lang="ja-JP" altLang="en-US" sz="1200" b="1" dirty="0">
                          <a:solidFill>
                            <a:srgbClr val="634129"/>
                          </a:solidFill>
                          <a:latin typeface="Tsukushi A Round Gothic Bold" charset="-128"/>
                          <a:ea typeface="Tsukushi A Round Gothic Bold" charset="-128"/>
                          <a:cs typeface="Tsukushi A Round Gothic Bold" charset="-128"/>
                        </a:rPr>
                        <a:t>名の企業主導型保育園です。子どもの持つ無限の可能性を発揮できるよう、観察を行い、必要なお手伝いをしていきます。看護の視点から、子どもは自ら成長する力を持っていることを信じ、育ちを支えてくれる人を募集します。子どもの心身両面の成長に、幸せな大人の姿が必要不可欠だと私たちは考え、大人同士も個々の違いを認め、尊重し、協力し合うことを大切にしています。子育て中の方にも優しい職場です。</a:t>
                      </a:r>
                      <a:endParaRPr kumimoji="1" lang="ja-JP" altLang="en-US" sz="1400" b="1" dirty="0">
                        <a:solidFill>
                          <a:srgbClr val="634128"/>
                        </a:solidFill>
                        <a:latin typeface="Tw Cen MT Condensed" panose="020B0606020104020203" pitchFamily="34" charset="0"/>
                        <a:ea typeface="Tsukushi A Round Gothic Bold"/>
                        <a:cs typeface="Tsukushi A Round Gothic Bold" charset="-128"/>
                      </a:endParaRPr>
                    </a:p>
                  </a:txBody>
                  <a:tcPr anchor="ctr">
                    <a:lnL w="12700" cap="flat" cmpd="sng" algn="ctr">
                      <a:solidFill>
                        <a:schemeClr val="accent2">
                          <a:lumMod val="75000"/>
                        </a:schemeClr>
                      </a:solidFill>
                      <a:prstDash val="dash"/>
                      <a:round/>
                      <a:headEnd type="none" w="med" len="med"/>
                      <a:tailEnd type="none" w="med" len="med"/>
                    </a:lnL>
                    <a:lnR w="12700" cap="flat" cmpd="sng" algn="ctr">
                      <a:solidFill>
                        <a:schemeClr val="accent2">
                          <a:lumMod val="75000"/>
                        </a:schemeClr>
                      </a:solidFill>
                      <a:prstDash val="dash"/>
                      <a:round/>
                      <a:headEnd type="none" w="med" len="med"/>
                      <a:tailEnd type="none" w="med" len="med"/>
                    </a:lnR>
                    <a:lnT w="12700" cap="flat" cmpd="sng" algn="ctr">
                      <a:solidFill>
                        <a:schemeClr val="accent2">
                          <a:lumMod val="75000"/>
                        </a:schemeClr>
                      </a:solidFill>
                      <a:prstDash val="dash"/>
                      <a:round/>
                      <a:headEnd type="none" w="med" len="med"/>
                      <a:tailEnd type="none" w="med" len="med"/>
                    </a:lnT>
                    <a:lnB w="12700" cap="flat" cmpd="sng" algn="ctr">
                      <a:solidFill>
                        <a:schemeClr val="accent2">
                          <a:lumMod val="75000"/>
                        </a:schemeClr>
                      </a:solidFill>
                      <a:prstDash val="dash"/>
                      <a:round/>
                      <a:headEnd type="none" w="med" len="med"/>
                      <a:tailEnd type="none" w="med" len="med"/>
                    </a:lnB>
                  </a:tcPr>
                </a:tc>
                <a:extLst>
                  <a:ext uri="{0D108BD9-81ED-4DB2-BD59-A6C34878D82A}">
                    <a16:rowId xmlns:a16="http://schemas.microsoft.com/office/drawing/2014/main" val="10011"/>
                  </a:ext>
                </a:extLst>
              </a:tr>
            </a:tbl>
          </a:graphicData>
        </a:graphic>
      </p:graphicFrame>
      <p:sp>
        <p:nvSpPr>
          <p:cNvPr id="11" name="テキスト ボックス 10"/>
          <p:cNvSpPr txBox="1"/>
          <p:nvPr/>
        </p:nvSpPr>
        <p:spPr>
          <a:xfrm>
            <a:off x="-16277" y="623351"/>
            <a:ext cx="2031325" cy="338554"/>
          </a:xfrm>
          <a:prstGeom prst="rect">
            <a:avLst/>
          </a:prstGeom>
          <a:noFill/>
        </p:spPr>
        <p:txBody>
          <a:bodyPr wrap="none" rtlCol="0">
            <a:spAutoFit/>
          </a:bodyPr>
          <a:lstStyle/>
          <a:p>
            <a:r>
              <a:rPr lang="ja-JP" altLang="en-US" sz="1600" b="1" dirty="0">
                <a:solidFill>
                  <a:srgbClr val="634129"/>
                </a:solidFill>
                <a:latin typeface="Tsukushi A Round Gothic Bold" charset="-128"/>
                <a:ea typeface="Tsukushi A Round Gothic Bold" charset="-128"/>
                <a:cs typeface="Tsukushi A Round Gothic Bold" charset="-128"/>
              </a:rPr>
              <a:t>　看護師（パート）</a:t>
            </a:r>
            <a:endParaRPr lang="en-US" altLang="ja-JP" sz="1600" b="1" dirty="0">
              <a:solidFill>
                <a:srgbClr val="634129"/>
              </a:solidFill>
              <a:latin typeface="Tsukushi A Round Gothic Bold" charset="-128"/>
              <a:ea typeface="Tsukushi A Round Gothic Bold" charset="-128"/>
              <a:cs typeface="Tsukushi A Round Gothic Bold" charset="-128"/>
            </a:endParaRPr>
          </a:p>
        </p:txBody>
      </p:sp>
      <p:pic>
        <p:nvPicPr>
          <p:cNvPr id="8" name="図 7"/>
          <p:cNvPicPr>
            <a:picLocks noChangeAspect="1"/>
          </p:cNvPicPr>
          <p:nvPr/>
        </p:nvPicPr>
        <p:blipFill rotWithShape="1">
          <a:blip r:embed="rId4">
            <a:extLst>
              <a:ext uri="{28A0092B-C50C-407E-A947-70E740481C1C}">
                <a14:useLocalDpi xmlns:a14="http://schemas.microsoft.com/office/drawing/2010/main" val="0"/>
              </a:ext>
            </a:extLst>
          </a:blip>
          <a:srcRect t="34522" b="44083"/>
          <a:stretch/>
        </p:blipFill>
        <p:spPr>
          <a:xfrm>
            <a:off x="996693" y="165148"/>
            <a:ext cx="1552355" cy="332132"/>
          </a:xfrm>
          <a:prstGeom prst="rect">
            <a:avLst/>
          </a:prstGeom>
        </p:spPr>
      </p:pic>
      <p:sp>
        <p:nvSpPr>
          <p:cNvPr id="9" name="円/楕円 8"/>
          <p:cNvSpPr/>
          <p:nvPr/>
        </p:nvSpPr>
        <p:spPr>
          <a:xfrm>
            <a:off x="2549048" y="152791"/>
            <a:ext cx="767893" cy="341218"/>
          </a:xfrm>
          <a:prstGeom prst="ellipse">
            <a:avLst/>
          </a:prstGeom>
          <a:solidFill>
            <a:srgbClr val="E4FFF9"/>
          </a:solidFill>
          <a:ln w="34925">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2442237" y="142946"/>
            <a:ext cx="3057247" cy="338554"/>
          </a:xfrm>
          <a:prstGeom prst="rect">
            <a:avLst/>
          </a:prstGeom>
          <a:noFill/>
        </p:spPr>
        <p:txBody>
          <a:bodyPr wrap="none" rtlCol="0">
            <a:spAutoFit/>
          </a:bodyPr>
          <a:lstStyle/>
          <a:p>
            <a:r>
              <a:rPr lang="ja-JP" altLang="en-US" sz="1600" b="1">
                <a:solidFill>
                  <a:srgbClr val="634129"/>
                </a:solidFill>
                <a:latin typeface="Tsukushi A Round Gothic Bold" charset="-128"/>
                <a:ea typeface="Tsukushi A Round Gothic Bold" charset="-128"/>
                <a:cs typeface="Tsukushi A Round Gothic Bold" charset="-128"/>
              </a:rPr>
              <a:t>　平尾　スタッフ</a:t>
            </a:r>
            <a:r>
              <a:rPr lang="ja-JP" altLang="en-US" sz="1600" b="1" dirty="0">
                <a:solidFill>
                  <a:srgbClr val="634129"/>
                </a:solidFill>
                <a:latin typeface="Tsukushi A Round Gothic Bold" charset="-128"/>
                <a:ea typeface="Tsukushi A Round Gothic Bold" charset="-128"/>
                <a:cs typeface="Tsukushi A Round Gothic Bold" charset="-128"/>
              </a:rPr>
              <a:t>募集について</a:t>
            </a:r>
            <a:endParaRPr lang="en-US" altLang="ja-JP" sz="1600" b="1" dirty="0">
              <a:solidFill>
                <a:srgbClr val="634129"/>
              </a:solidFill>
              <a:latin typeface="Tsukushi A Round Gothic Bold" charset="-128"/>
              <a:ea typeface="Tsukushi A Round Gothic Bold" charset="-128"/>
              <a:cs typeface="Tsukushi A Round Gothic Bold" charset="-128"/>
            </a:endParaRPr>
          </a:p>
        </p:txBody>
      </p:sp>
    </p:spTree>
    <p:extLst>
      <p:ext uri="{BB962C8B-B14F-4D97-AF65-F5344CB8AC3E}">
        <p14:creationId xmlns:p14="http://schemas.microsoft.com/office/powerpoint/2010/main" val="1618421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3"/>
          <p:cNvSpPr/>
          <p:nvPr/>
        </p:nvSpPr>
        <p:spPr>
          <a:xfrm>
            <a:off x="185736" y="474787"/>
            <a:ext cx="6500812" cy="7420705"/>
          </a:xfrm>
          <a:prstGeom prst="roundRect">
            <a:avLst>
              <a:gd name="adj" fmla="val 8823"/>
            </a:avLst>
          </a:prstGeom>
          <a:solidFill>
            <a:schemeClr val="accent4">
              <a:lumMod val="20000"/>
              <a:lumOff val="80000"/>
            </a:schemeClr>
          </a:solidFill>
          <a:ln>
            <a:solidFill>
              <a:srgbClr val="27673A"/>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636637" y="715724"/>
            <a:ext cx="6019597" cy="6586418"/>
          </a:xfrm>
          <a:prstGeom prst="rect">
            <a:avLst/>
          </a:prstGeom>
          <a:noFill/>
        </p:spPr>
        <p:txBody>
          <a:bodyPr wrap="none" rtlCol="0">
            <a:spAutoFit/>
          </a:bodyPr>
          <a:lstStyle/>
          <a:p>
            <a:r>
              <a:rPr lang="ja-JP" altLang="en-US" b="1" u="sng" dirty="0">
                <a:solidFill>
                  <a:srgbClr val="634129"/>
                </a:solidFill>
                <a:latin typeface="Tsukushi A Round Gothic Bold" charset="-128"/>
                <a:ea typeface="Tsukushi A Round Gothic Bold" charset="-128"/>
                <a:cs typeface="Tsukushi A Round Gothic Bold" charset="-128"/>
              </a:rPr>
              <a:t>ハピネス保育園に入職希望の方</a:t>
            </a:r>
            <a:r>
              <a:rPr lang="ja-JP" altLang="en-US" sz="1400" b="1" dirty="0">
                <a:solidFill>
                  <a:srgbClr val="634129"/>
                </a:solidFill>
                <a:latin typeface="Tsukushi A Round Gothic Bold" charset="-128"/>
                <a:ea typeface="Tsukushi A Round Gothic Bold" charset="-128"/>
                <a:cs typeface="Tsukushi A Round Gothic Bold" charset="-128"/>
              </a:rPr>
              <a:t>は、</a:t>
            </a:r>
            <a:endParaRPr lang="en-US" altLang="ja-JP" sz="1400" b="1" dirty="0">
              <a:solidFill>
                <a:srgbClr val="634129"/>
              </a:solidFill>
              <a:latin typeface="Tsukushi A Round Gothic Bold" charset="-128"/>
              <a:ea typeface="Tsukushi A Round Gothic Bold" charset="-128"/>
              <a:cs typeface="Tsukushi A Round Gothic Bold" charset="-128"/>
            </a:endParaRPr>
          </a:p>
          <a:p>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①下記の必要書類をご記入の上、郵送または</a:t>
            </a:r>
            <a:r>
              <a:rPr lang="en-US" altLang="ja-JP" sz="1400" b="1" dirty="0">
                <a:solidFill>
                  <a:srgbClr val="634129"/>
                </a:solidFill>
                <a:latin typeface="Tsukushi A Round Gothic Bold" charset="-128"/>
                <a:ea typeface="Tsukushi A Round Gothic Bold" charset="-128"/>
                <a:cs typeface="Tsukushi A Round Gothic Bold" charset="-128"/>
              </a:rPr>
              <a:t>MAIL</a:t>
            </a:r>
            <a:r>
              <a:rPr lang="ja-JP" altLang="en-US" sz="1400" b="1" dirty="0">
                <a:solidFill>
                  <a:srgbClr val="634129"/>
                </a:solidFill>
                <a:latin typeface="Tsukushi A Round Gothic Bold" charset="-128"/>
                <a:ea typeface="Tsukushi A Round Gothic Bold" charset="-128"/>
                <a:cs typeface="Tsukushi A Round Gothic Bold" charset="-128"/>
              </a:rPr>
              <a:t>にてお送りください。</a:t>
            </a:r>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書類選考後、お返事いたします。</a:t>
            </a:r>
            <a:endParaRPr lang="en-US" altLang="ja-JP" sz="1400" b="1" dirty="0">
              <a:solidFill>
                <a:srgbClr val="634129"/>
              </a:solidFill>
              <a:latin typeface="Tsukushi A Round Gothic Bold" charset="-128"/>
              <a:ea typeface="Tsukushi A Round Gothic Bold" charset="-128"/>
              <a:cs typeface="Tsukushi A Round Gothic Bold" charset="-128"/>
            </a:endParaRPr>
          </a:p>
          <a:p>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a:t>
            </a:r>
            <a:r>
              <a:rPr lang="ja-JP" altLang="en-US" sz="1600" b="1" dirty="0">
                <a:solidFill>
                  <a:srgbClr val="634129"/>
                </a:solidFill>
                <a:latin typeface="Tsukushi A Round Gothic Bold" charset="-128"/>
                <a:ea typeface="Tsukushi A Round Gothic Bold" charset="-128"/>
                <a:cs typeface="Tsukushi A Round Gothic Bold" charset="-128"/>
              </a:rPr>
              <a:t>＜提出書類＞</a:t>
            </a:r>
          </a:p>
          <a:p>
            <a:r>
              <a:rPr lang="ja-JP" altLang="en-US" sz="1400" b="1" dirty="0">
                <a:solidFill>
                  <a:srgbClr val="634129"/>
                </a:solidFill>
                <a:latin typeface="Tsukushi A Round Gothic Bold" charset="-128"/>
                <a:ea typeface="Tsukushi A Round Gothic Bold" charset="-128"/>
                <a:cs typeface="Tsukushi A Round Gothic Bold" charset="-128"/>
              </a:rPr>
              <a:t>　　・履歴書</a:t>
            </a:r>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・ハピネス保育園の志望理由</a:t>
            </a:r>
          </a:p>
          <a:p>
            <a:r>
              <a:rPr lang="ja-JP" altLang="en-US" sz="1400" b="1" dirty="0">
                <a:solidFill>
                  <a:srgbClr val="634129"/>
                </a:solidFill>
                <a:latin typeface="Tsukushi A Round Gothic Bold" charset="-128"/>
                <a:ea typeface="Tsukushi A Round Gothic Bold" charset="-128"/>
                <a:cs typeface="Tsukushi A Round Gothic Bold" charset="-128"/>
              </a:rPr>
              <a:t>　　・資格証（保育士、看護師、子育て支援員）</a:t>
            </a:r>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または資格取得見込み証明書</a:t>
            </a:r>
          </a:p>
          <a:p>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a:t>
            </a:r>
            <a:r>
              <a:rPr lang="ja-JP" altLang="en-US" sz="1600" b="1" dirty="0">
                <a:solidFill>
                  <a:srgbClr val="634129"/>
                </a:solidFill>
                <a:latin typeface="Tsukushi A Round Gothic Bold" charset="-128"/>
                <a:ea typeface="Tsukushi A Round Gothic Bold" charset="-128"/>
                <a:cs typeface="Tsukushi A Round Gothic Bold" charset="-128"/>
              </a:rPr>
              <a:t>＜履歴書送付先＞</a:t>
            </a:r>
            <a:endParaRPr lang="en-US" altLang="ja-JP" sz="1600" b="1" dirty="0">
              <a:solidFill>
                <a:srgbClr val="634129"/>
              </a:solidFill>
              <a:latin typeface="Tsukushi A Round Gothic Bold" charset="-128"/>
              <a:ea typeface="Tsukushi A Round Gothic Bold" charset="-128"/>
              <a:cs typeface="Tsukushi A Round Gothic Bold" charset="-128"/>
            </a:endParaRPr>
          </a:p>
          <a:p>
            <a:r>
              <a:rPr lang="ja-JP" altLang="en-US" sz="1600" b="1" dirty="0">
                <a:solidFill>
                  <a:srgbClr val="634129"/>
                </a:solidFill>
                <a:latin typeface="Tsukushi A Round Gothic Bold" charset="-128"/>
                <a:ea typeface="Tsukushi A Round Gothic Bold" charset="-128"/>
                <a:cs typeface="Tsukushi A Round Gothic Bold" charset="-128"/>
              </a:rPr>
              <a:t>　■郵送</a:t>
            </a:r>
            <a:endParaRPr lang="en-US" altLang="ja-JP" sz="1600" b="1" dirty="0">
              <a:solidFill>
                <a:srgbClr val="634129"/>
              </a:solidFill>
              <a:latin typeface="Tsukushi A Round Gothic Bold" charset="-128"/>
              <a:ea typeface="Tsukushi A Round Gothic Bold" charset="-128"/>
              <a:cs typeface="Tsukushi A Round Gothic Bold" charset="-128"/>
            </a:endParaRPr>
          </a:p>
          <a:p>
            <a:r>
              <a:rPr lang="ja-JP" altLang="en-US" sz="1600" b="1" dirty="0">
                <a:solidFill>
                  <a:srgbClr val="634129"/>
                </a:solidFill>
                <a:latin typeface="Tsukushi A Round Gothic Bold" charset="-128"/>
                <a:ea typeface="Tsukushi A Round Gothic Bold" charset="-128"/>
                <a:cs typeface="Tsukushi A Round Gothic Bold" charset="-128"/>
              </a:rPr>
              <a:t>　　</a:t>
            </a:r>
            <a:r>
              <a:rPr lang="en-US" altLang="ja-JP" sz="1400" b="1" dirty="0">
                <a:solidFill>
                  <a:srgbClr val="634129"/>
                </a:solidFill>
                <a:latin typeface="Tsukushi A Round Gothic Bold" charset="-128"/>
                <a:ea typeface="Tsukushi A Round Gothic Bold" charset="-128"/>
                <a:cs typeface="Tsukushi A Round Gothic Bold" charset="-128"/>
              </a:rPr>
              <a:t>〒811-0014</a:t>
            </a:r>
          </a:p>
          <a:p>
            <a:r>
              <a:rPr lang="ja-JP" altLang="en-US" sz="1400" b="1" dirty="0">
                <a:solidFill>
                  <a:srgbClr val="634129"/>
                </a:solidFill>
                <a:latin typeface="Tsukushi A Round Gothic Bold" charset="-128"/>
                <a:ea typeface="Tsukushi A Round Gothic Bold" charset="-128"/>
                <a:cs typeface="Tsukushi A Round Gothic Bold" charset="-128"/>
              </a:rPr>
              <a:t>　　</a:t>
            </a:r>
            <a:r>
              <a:rPr lang="en-US" altLang="ja-JP" sz="1400" b="1" dirty="0">
                <a:solidFill>
                  <a:srgbClr val="634129"/>
                </a:solidFill>
                <a:latin typeface="Tsukushi A Round Gothic Bold" charset="-128"/>
                <a:ea typeface="Tsukushi A Round Gothic Bold" charset="-128"/>
                <a:cs typeface="Tsukushi A Round Gothic Bold" charset="-128"/>
              </a:rPr>
              <a:t>  </a:t>
            </a:r>
            <a:r>
              <a:rPr lang="ja-JP" altLang="en-US" sz="1400" b="1" dirty="0">
                <a:solidFill>
                  <a:srgbClr val="634129"/>
                </a:solidFill>
                <a:latin typeface="Tsukushi A Round Gothic Bold" charset="-128"/>
                <a:ea typeface="Tsukushi A Round Gothic Bold" charset="-128"/>
                <a:cs typeface="Tsukushi A Round Gothic Bold" charset="-128"/>
              </a:rPr>
              <a:t>福岡市中央区平尾</a:t>
            </a:r>
            <a:r>
              <a:rPr lang="en-US" altLang="ja-JP" sz="1400" b="1" dirty="0">
                <a:solidFill>
                  <a:srgbClr val="634129"/>
                </a:solidFill>
                <a:latin typeface="Tsukushi A Round Gothic Bold" charset="-128"/>
                <a:ea typeface="Tsukushi A Round Gothic Bold" charset="-128"/>
                <a:cs typeface="Tsukushi A Round Gothic Bold" charset="-128"/>
              </a:rPr>
              <a:t>2-4-8 2F</a:t>
            </a:r>
          </a:p>
          <a:p>
            <a:r>
              <a:rPr lang="ja-JP" altLang="en-US" sz="1400" b="1" dirty="0">
                <a:solidFill>
                  <a:srgbClr val="634129"/>
                </a:solidFill>
                <a:latin typeface="Tsukushi A Round Gothic Bold" charset="-128"/>
                <a:ea typeface="Tsukushi A Round Gothic Bold" charset="-128"/>
                <a:cs typeface="Tsukushi A Round Gothic Bold" charset="-128"/>
              </a:rPr>
              <a:t>　　</a:t>
            </a:r>
            <a:r>
              <a:rPr lang="en-US" altLang="ja-JP" sz="1400" b="1" dirty="0">
                <a:solidFill>
                  <a:srgbClr val="634129"/>
                </a:solidFill>
                <a:latin typeface="Tsukushi A Round Gothic Bold" charset="-128"/>
                <a:ea typeface="Tsukushi A Round Gothic Bold" charset="-128"/>
                <a:cs typeface="Tsukushi A Round Gothic Bold" charset="-128"/>
              </a:rPr>
              <a:t>  </a:t>
            </a:r>
            <a:r>
              <a:rPr lang="ja-JP" altLang="en-US" sz="1400" b="1" dirty="0">
                <a:solidFill>
                  <a:srgbClr val="634129"/>
                </a:solidFill>
                <a:latin typeface="Tsukushi A Round Gothic Bold" charset="-128"/>
                <a:ea typeface="Tsukushi A Round Gothic Bold" charset="-128"/>
                <a:cs typeface="Tsukushi A Round Gothic Bold" charset="-128"/>
              </a:rPr>
              <a:t>ハピネス保育園　平尾ビレッジ</a:t>
            </a:r>
            <a:endParaRPr lang="en-US" altLang="ja-JP" sz="1400" b="1" dirty="0">
              <a:solidFill>
                <a:srgbClr val="634129"/>
              </a:solidFill>
              <a:latin typeface="Tsukushi A Round Gothic Bold" charset="-128"/>
              <a:ea typeface="Tsukushi A Round Gothic Bold" charset="-128"/>
              <a:cs typeface="Tsukushi A Round Gothic Bold" charset="-128"/>
            </a:endParaRPr>
          </a:p>
          <a:p>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a:t>
            </a:r>
            <a:r>
              <a:rPr lang="ja-JP" altLang="en-US" sz="1600" b="1" dirty="0">
                <a:solidFill>
                  <a:srgbClr val="634129"/>
                </a:solidFill>
                <a:latin typeface="Tsukushi A Round Gothic Bold" charset="-128"/>
                <a:ea typeface="Tsukushi A Round Gothic Bold" charset="-128"/>
                <a:cs typeface="Tsukushi A Round Gothic Bold" charset="-128"/>
              </a:rPr>
              <a:t>■</a:t>
            </a:r>
            <a:r>
              <a:rPr lang="en-US" altLang="ja-JP" sz="1600" b="1" dirty="0">
                <a:solidFill>
                  <a:srgbClr val="634129"/>
                </a:solidFill>
                <a:latin typeface="Tsukushi A Round Gothic Bold" charset="-128"/>
                <a:ea typeface="Tsukushi A Round Gothic Bold" charset="-128"/>
                <a:cs typeface="Tsukushi A Round Gothic Bold" charset="-128"/>
              </a:rPr>
              <a:t>MAIL</a:t>
            </a:r>
          </a:p>
          <a:p>
            <a:r>
              <a:rPr lang="ja-JP" altLang="en-US" sz="1600" b="1" dirty="0"/>
              <a:t>　　</a:t>
            </a:r>
            <a:r>
              <a:rPr lang="en-US" altLang="ja-JP" sz="1400" b="1" dirty="0">
                <a:solidFill>
                  <a:srgbClr val="634129"/>
                </a:solidFill>
                <a:latin typeface="Tsukushi A Round Gothic Bold" charset="-128"/>
                <a:ea typeface="Tsukushi A Round Gothic Bold" charset="-128"/>
                <a:hlinkClick r:id="rId2"/>
              </a:rPr>
              <a:t>hirao.happinesshoikuen@gmail.com</a:t>
            </a:r>
            <a:endParaRPr lang="en-US" altLang="ja-JP" sz="1400" b="1" dirty="0">
              <a:solidFill>
                <a:srgbClr val="634129"/>
              </a:solidFill>
              <a:latin typeface="Tsukushi A Round Gothic Bold" charset="-128"/>
              <a:ea typeface="Tsukushi A Round Gothic Bold" charset="-128"/>
              <a:cs typeface="Tsukushi A Round Gothic Bold" charset="-128"/>
            </a:endParaRPr>
          </a:p>
          <a:p>
            <a:endParaRPr lang="en-US" altLang="ja-JP" sz="1400" b="1" dirty="0">
              <a:solidFill>
                <a:srgbClr val="634129"/>
              </a:solidFill>
              <a:latin typeface="Tsukushi A Round Gothic Bold" charset="-128"/>
              <a:ea typeface="Tsukushi A Round Gothic Bold" charset="-128"/>
              <a:cs typeface="Tsukushi A Round Gothic Bold" charset="-128"/>
            </a:endParaRPr>
          </a:p>
          <a:p>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②書類選考を通過された方は、面接を受けていただきます。</a:t>
            </a:r>
            <a:endParaRPr lang="en-US" altLang="ja-JP" sz="1400" b="1" dirty="0">
              <a:solidFill>
                <a:srgbClr val="634129"/>
              </a:solidFill>
              <a:latin typeface="Tsukushi A Round Gothic Bold" charset="-128"/>
              <a:ea typeface="Tsukushi A Round Gothic Bold" charset="-128"/>
              <a:cs typeface="Tsukushi A Round Gothic Bold" charset="-128"/>
            </a:endParaRPr>
          </a:p>
          <a:p>
            <a:r>
              <a:rPr lang="ja-JP" altLang="en-US" sz="1400" b="1" dirty="0">
                <a:solidFill>
                  <a:srgbClr val="634129"/>
                </a:solidFill>
                <a:latin typeface="Tsukushi A Round Gothic Bold" charset="-128"/>
                <a:ea typeface="Tsukushi A Round Gothic Bold" charset="-128"/>
                <a:cs typeface="Tsukushi A Round Gothic Bold" charset="-128"/>
              </a:rPr>
              <a:t>　面接は約</a:t>
            </a:r>
            <a:r>
              <a:rPr lang="en-US" altLang="ja-JP" sz="1400" b="1" dirty="0">
                <a:solidFill>
                  <a:srgbClr val="634129"/>
                </a:solidFill>
                <a:latin typeface="Tsukushi A Round Gothic Bold" charset="-128"/>
                <a:ea typeface="Tsukushi A Round Gothic Bold" charset="-128"/>
                <a:cs typeface="Tsukushi A Round Gothic Bold" charset="-128"/>
              </a:rPr>
              <a:t>30</a:t>
            </a:r>
            <a:r>
              <a:rPr lang="ja-JP" altLang="en-US" sz="1400" b="1" dirty="0">
                <a:solidFill>
                  <a:srgbClr val="634129"/>
                </a:solidFill>
                <a:latin typeface="Tsukushi A Round Gothic Bold" charset="-128"/>
                <a:ea typeface="Tsukushi A Round Gothic Bold" charset="-128"/>
                <a:cs typeface="Tsukushi A Round Gothic Bold" charset="-128"/>
              </a:rPr>
              <a:t>分を予定しております。</a:t>
            </a:r>
          </a:p>
          <a:p>
            <a:br>
              <a:rPr lang="ja-JP" altLang="en-US" sz="1400" b="1" dirty="0">
                <a:solidFill>
                  <a:srgbClr val="634129"/>
                </a:solidFill>
                <a:latin typeface="Tsukushi A Round Gothic Bold" charset="-128"/>
                <a:ea typeface="Tsukushi A Round Gothic Bold" charset="-128"/>
                <a:cs typeface="Tsukushi A Round Gothic Bold" charset="-128"/>
              </a:rPr>
            </a:br>
            <a:endParaRPr lang="ja-JP" altLang="en-US" sz="1400" b="1" dirty="0">
              <a:solidFill>
                <a:srgbClr val="634129"/>
              </a:solidFill>
              <a:latin typeface="Tsukushi A Round Gothic Bold" charset="-128"/>
              <a:ea typeface="Tsukushi A Round Gothic Bold" charset="-128"/>
              <a:cs typeface="Tsukushi A Round Gothic Bold" charset="-128"/>
            </a:endParaRPr>
          </a:p>
          <a:p>
            <a:r>
              <a:rPr lang="en-US" altLang="ja-JP" sz="1400" b="1" dirty="0">
                <a:solidFill>
                  <a:srgbClr val="634129"/>
                </a:solidFill>
                <a:latin typeface="Tsukushi A Round Gothic Bold" charset="-128"/>
                <a:ea typeface="Tsukushi A Round Gothic Bold" charset="-128"/>
                <a:cs typeface="Tsukushi A Round Gothic Bold" charset="-128"/>
              </a:rPr>
              <a:t>&lt;&lt;</a:t>
            </a:r>
            <a:r>
              <a:rPr lang="ja-JP" altLang="en-US" sz="1400" b="1" dirty="0">
                <a:solidFill>
                  <a:srgbClr val="634129"/>
                </a:solidFill>
                <a:latin typeface="Tsukushi A Round Gothic Bold" charset="-128"/>
                <a:ea typeface="Tsukushi A Round Gothic Bold" charset="-128"/>
                <a:cs typeface="Tsukushi A Round Gothic Bold" charset="-128"/>
              </a:rPr>
              <a:t>お問い合わせ</a:t>
            </a:r>
            <a:r>
              <a:rPr lang="en-US" altLang="ja-JP" sz="1400" b="1" dirty="0">
                <a:solidFill>
                  <a:srgbClr val="634129"/>
                </a:solidFill>
                <a:latin typeface="Tsukushi A Round Gothic Bold" charset="-128"/>
                <a:ea typeface="Tsukushi A Round Gothic Bold" charset="-128"/>
                <a:cs typeface="Tsukushi A Round Gothic Bold" charset="-128"/>
              </a:rPr>
              <a:t>&gt;&gt;</a:t>
            </a:r>
          </a:p>
          <a:p>
            <a:r>
              <a:rPr lang="ja-JP" altLang="en-US" sz="1400" b="1" dirty="0">
                <a:solidFill>
                  <a:srgbClr val="634129"/>
                </a:solidFill>
                <a:latin typeface="Tsukushi A Round Gothic Bold" charset="-128"/>
                <a:ea typeface="Tsukushi A Round Gothic Bold" charset="-128"/>
                <a:cs typeface="Tsukushi A Round Gothic Bold" charset="-128"/>
              </a:rPr>
              <a:t>　℡　</a:t>
            </a:r>
            <a:r>
              <a:rPr lang="en-US" altLang="ja-JP" sz="1400" b="1" dirty="0">
                <a:solidFill>
                  <a:srgbClr val="634129"/>
                </a:solidFill>
                <a:latin typeface="Tsukushi A Round Gothic Bold" charset="-128"/>
                <a:ea typeface="Tsukushi A Round Gothic Bold" charset="-128"/>
                <a:cs typeface="Tsukushi A Round Gothic Bold" charset="-128"/>
              </a:rPr>
              <a:t>092-534-8419 </a:t>
            </a:r>
            <a:r>
              <a:rPr lang="ja-JP" altLang="en-US" sz="1400" b="1" dirty="0">
                <a:solidFill>
                  <a:srgbClr val="634129"/>
                </a:solidFill>
                <a:latin typeface="Tsukushi A Round Gothic Bold" charset="-128"/>
                <a:ea typeface="Tsukushi A Round Gothic Bold" charset="-128"/>
                <a:cs typeface="Tsukushi A Round Gothic Bold" charset="-128"/>
              </a:rPr>
              <a:t>　　ハピネス保育園　平尾ビレッジ　</a:t>
            </a:r>
            <a:br>
              <a:rPr lang="en-US" altLang="ja-JP" sz="1400" b="1" dirty="0">
                <a:solidFill>
                  <a:srgbClr val="634129"/>
                </a:solidFill>
                <a:latin typeface="Tsukushi A Round Gothic Bold" charset="-128"/>
                <a:ea typeface="Tsukushi A Round Gothic Bold" charset="-128"/>
                <a:cs typeface="Tsukushi A Round Gothic Bold" charset="-128"/>
              </a:rPr>
            </a:br>
            <a:r>
              <a:rPr lang="ja-JP" altLang="en-US" sz="1400" b="1" dirty="0">
                <a:solidFill>
                  <a:srgbClr val="634129"/>
                </a:solidFill>
                <a:latin typeface="Tsukushi A Round Gothic Bold" charset="-128"/>
                <a:ea typeface="Tsukushi A Round Gothic Bold" charset="-128"/>
                <a:cs typeface="Tsukushi A Round Gothic Bold" charset="-128"/>
              </a:rPr>
              <a:t>　　　　　　　　　　　　担当　副園長</a:t>
            </a:r>
            <a:r>
              <a:rPr lang="ja-JP" altLang="en-US" sz="1400" b="1">
                <a:solidFill>
                  <a:srgbClr val="634129"/>
                </a:solidFill>
                <a:latin typeface="Tsukushi A Round Gothic Bold" charset="-128"/>
                <a:ea typeface="Tsukushi A Round Gothic Bold" charset="-128"/>
                <a:cs typeface="Tsukushi A Round Gothic Bold" charset="-128"/>
              </a:rPr>
              <a:t>：平井</a:t>
            </a:r>
            <a:endParaRPr lang="ja-JP" altLang="en-US" sz="1400" b="1" dirty="0">
              <a:solidFill>
                <a:srgbClr val="634129"/>
              </a:solidFill>
              <a:latin typeface="Tsukushi A Round Gothic Bold" charset="-128"/>
              <a:ea typeface="Tsukushi A Round Gothic Bold" charset="-128"/>
              <a:cs typeface="Tsukushi A Round Gothic Bold" charset="-128"/>
            </a:endParaRPr>
          </a:p>
        </p:txBody>
      </p:sp>
      <p:pic>
        <p:nvPicPr>
          <p:cNvPr id="8" name="図 7"/>
          <p:cNvPicPr>
            <a:picLocks noChangeAspect="1"/>
          </p:cNvPicPr>
          <p:nvPr/>
        </p:nvPicPr>
        <p:blipFill rotWithShape="1">
          <a:blip r:embed="rId3">
            <a:extLst>
              <a:ext uri="{28A0092B-C50C-407E-A947-70E740481C1C}">
                <a14:useLocalDpi xmlns:a14="http://schemas.microsoft.com/office/drawing/2010/main" val="0"/>
              </a:ext>
            </a:extLst>
          </a:blip>
          <a:srcRect t="34832" b="36331"/>
          <a:stretch/>
        </p:blipFill>
        <p:spPr>
          <a:xfrm>
            <a:off x="281353" y="8163917"/>
            <a:ext cx="5148611" cy="1484715"/>
          </a:xfrm>
          <a:prstGeom prst="rect">
            <a:avLst/>
          </a:prstGeom>
        </p:spPr>
      </p:pic>
      <p:pic>
        <p:nvPicPr>
          <p:cNvPr id="9" name="図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21891" y="8479899"/>
            <a:ext cx="1115978" cy="1115978"/>
          </a:xfrm>
          <a:prstGeom prst="rect">
            <a:avLst/>
          </a:prstGeom>
        </p:spPr>
      </p:pic>
    </p:spTree>
    <p:extLst>
      <p:ext uri="{BB962C8B-B14F-4D97-AF65-F5344CB8AC3E}">
        <p14:creationId xmlns:p14="http://schemas.microsoft.com/office/powerpoint/2010/main" val="151163768"/>
      </p:ext>
    </p:extLst>
  </p:cSld>
  <p:clrMapOvr>
    <a:masterClrMapping/>
  </p:clrMapOvr>
</p:sld>
</file>

<file path=ppt/theme/theme1.xml><?xml version="1.0" encoding="utf-8"?>
<a:theme xmlns:a="http://schemas.openxmlformats.org/drawingml/2006/main" name="ホワイト">
  <a:themeElements>
    <a:clrScheme name="ホワイ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ホワイ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ホワイ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1968</TotalTime>
  <Words>1633</Words>
  <Application>Microsoft Office PowerPoint</Application>
  <PresentationFormat>A4 210 x 297 mm</PresentationFormat>
  <Paragraphs>151</Paragraphs>
  <Slides>4</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UDPゴシック</vt:lpstr>
      <vt:lpstr>Tsukushi A Round Gothic Bold</vt:lpstr>
      <vt:lpstr>Tsukushi A Round Gothic Regular</vt:lpstr>
      <vt:lpstr>Yu Gothic</vt:lpstr>
      <vt:lpstr>Arial</vt:lpstr>
      <vt:lpstr>Calibri</vt:lpstr>
      <vt:lpstr>Calibri Light</vt:lpstr>
      <vt:lpstr>Tw Cen MT Condensed</vt:lpstr>
      <vt:lpstr>ホワイト</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HHH Hirano</dc:creator>
  <cp:lastModifiedBy>ririyuzu1773@outlook.jp</cp:lastModifiedBy>
  <cp:revision>59</cp:revision>
  <cp:lastPrinted>2019-12-21T05:56:27Z</cp:lastPrinted>
  <dcterms:created xsi:type="dcterms:W3CDTF">2019-02-13T23:43:04Z</dcterms:created>
  <dcterms:modified xsi:type="dcterms:W3CDTF">2025-12-18T06:35:56Z</dcterms:modified>
</cp:coreProperties>
</file>